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60" autoAdjust="0"/>
  </p:normalViewPr>
  <p:slideViewPr>
    <p:cSldViewPr>
      <p:cViewPr varScale="1">
        <p:scale>
          <a:sx n="92" d="100"/>
          <a:sy n="92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05:16.10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198 223,'0'0,"0"31,0-31,0 32,0-32,0 32,0-32,0 0,0 0,31 0,-31 0,0 0,31 0,-31 0,30 0,-30 0,0-32,0 0,0 32,0-31,-30 31,30-32,-31 32,0 0,31 0,-30 0,30 0,0 32,0-32,0 31,0-31,0 32,0-32,0 32,0 0,0-32,0 0,0 0,0 0,0 0,30 0,-30 0,31 0,-31 0,0 0,31 0,-31-32,0 32,0-32,0 0,0 32,0-31,0 31,0-32,0 32,0-32,-31 32,0 0,31 0,0 0,-30 0,30 0,-31 0,31 0,-31 0,31 0,0 32,-31-32,31 0,0 32,0-32,0 31,0-31,0 0,0 0,0 0,0 0,0 0,0 0,0-31,0 31,0-32</inkml:trace>
  <inkml:trace contextRef="#ctx0" brushRef="#br0" timeOffset="6031">168 286,'0'0,"0"0,0 0,30 0,-30 0,0 0,0 0,0 0,31 0,-31 0,31 0,-31 0,30 0,-30 0,0-32,0 1,0 31,0-32,0 32,0-32,-30 32,30-31,-31 31,0-32,31 0,-30 32,30 0,-31-32,31 32,-31-32,0 32,31 0,0 0,-30 0</inkml:trace>
  <inkml:trace contextRef="#ctx0" brushRef="#br0" timeOffset="10062">321 159,'0'0,"0"0,0 0,0 32,0-32,0 32,0-32,0 31,0-31,0 32,0 0,0-32,0 32,0-32,0 32,-31-32,31 0,0 31,-30-31,-1 0,31 0,-31-31,31 31,-30 0,30-32,-31 32,0 0,31-32,-31 32,1 0,30 0,0-32,0 0,-31 32,31-31,0-1,0 32,0-32,0 32,31 0,-31-31,30 31,-30 0,31 0,-31-32,0 32,31 0,-31 0,0-32,0 32,31 0,-31 0,30 0,-30 0,0 0,0 0,31 0,-31 0,31 0,-31 0,0 0,0 0,0 32,0-32,0 0,0 0,0 0,0 0,0 32,0-32,0 0,0 31,0-31,0 0,0 0,0 0,0 0,0 32,0-32,0 32,0-32,0 31,0-31,-31 0,0 0,31 0,-30 0,30-31,0-1,0 32,0-32,0 32,0-31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05:33.8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07:46.2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0 222,'0'0,"31"0,-31 0,32 0,-32 0,31 0,-31 0,32-32,-1 32,-31 0,0-32,0 32,32 0,-32-31,0 31,32-32,-32 32,0-32,0 1,0 31,0-32,0 32,0 0,0 0</inkml:trace>
  <inkml:trace contextRef="#ctx0" brushRef="#br0" timeOffset="2609">31 475,'0'0,"32"0,-32 0,31 0,-31 0,32 0,-32 0,31 0,1 0,-32 0,32 0,-32 0,31 0,-31 0,32 0,-1 0,-31 0,0-31,0 31,32 0,-32-32,0 32,31 0,-31 0,0-32,0 32,32-31,-32 31,0-32,0 0,31 32,-31-32,0 32,0-31,0-1,0 32,0-32,0 1,0 31,0-32,0 0,0 32,0-31,0 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07:52.8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41 1402,'0'0,"0"32,0-32,0 32,0 31,0-63,0 64,0-32,0 0,0 0,0 31,0-31,0-32,0 64,0-64,0 32,0 0,0-32,0 32,0-1,0-31,0 32,0-32,0 32,0-32,0 32,0 0,0-32,0 32,0-32,0 32,0-32,0 31,0 1,0-32,0 32,0-32,0 32,0-32,0 32,0-32,0 0,0 32,0-32,0 32,0-32,0 32,0-32,0 0,0 31,0-31</inkml:trace>
  <inkml:trace contextRef="#ctx0" brushRef="#br0" timeOffset="1688">386 1466,'0'0,"0"32,0-32,0 31,0 1,0 0,0 0,0-32,0 32,0-32,0 32,0 0,0-32,0 31,0-31,0 32,0-32,0 32,0 0,0-32,0 32,0-32,0 32,0-32,0 32,0-1,0 1,0-32,0 32,0-32,0 32,0 0,0-32,0 32,0-32,0 32,0-32,0 31,0 1,0-32,0 32,0-32,0 32,0-32,0 32,0 0,0-32,0 32,0-32,0 32,0-32,0 31,0 1,0-32,0 32</inkml:trace>
  <inkml:trace contextRef="#ctx0" brushRef="#br0" timeOffset="4313">731 1529,'0'0,"0"32,0-32,0 32,0-32,0 32,0-32,0 32,0 0,0-32,0 32,0-1,0 1,0-32,0 32,0-32,0 32,0-32,0 32,0 0,0-32,0 32,0-32,0 31,0-31,0 32,0 0,0-32,0 32,0-32,0 32,0-32,0 32,0-32,0 32,0-1,0-31,0 32,0-32,0 32,0-32,0 32,0 0,-32-32,32 32,0-32,0 32,0-32,0 32,0-1,0-31,0 32,0-32,0 32,0-32,0 0,0 0,0 32,0-32,0 32</inkml:trace>
  <inkml:trace contextRef="#ctx0" brushRef="#br0" timeOffset="9922">72 3314,'0'32,"0"-32,0 31,0-31,0 32,-31 0,31 0,0 0,0 63,0-95,0 32,0 64,0-96,0 95,0-95,0 96,0-64,0 0,0-32,0 63,0-63,0 32,0-32,0 32,0-32,0 32,0 0,0-32,0 32,0-32,0 32,0-32,0 32,0-1,0-31,0 32,0-32,0 0,0 32,0-32,0 32,0-32,0 32,0-32,0 32,0 0</inkml:trace>
  <inkml:trace contextRef="#ctx0" brushRef="#br0" timeOffset="11406">417 3377,'0'0,"0"32,0-32,0 64,0-32,0-32,0 32,0 0,0-1,0 1,0-32,0 32,0 0,0 0,0-32,0 32,0 0,0-32,0 31,0 1,0-32,0 32,0 0,0-32,0 32,0-32,0 32,0-32,0 32,0-1,0-31,0 32,0 0,0 0,0-32,0 32,0-32,0 32,0-32,0 32,0-32,0 32,0-1,0-31,0 0,0 32,0-32,0 32,0-32,0 32,0-32,0 32,0 0,0-32,0 32,0-32,0 31,-31-31</inkml:trace>
  <inkml:trace contextRef="#ctx0" brushRef="#br0" timeOffset="13453">731 3409,'0'0,"0"0,0 0,0 32,0-32,0 32,0 0,0 0,0-32,0 32,0-1,0-31,0 32,0 0,0-32,0 32,0-32,0 32,0-32,0 32,0 0,0-32,0 31,0-31,0 32,0-32,0 32,0 0,0-32,0 32,-32-32,32 32,0-32,0 32,0-1,0-31,-31 32,31-32,0 32,0-32,-31 32,-1 0,32 0,0-32,0 32,-31-32,31 32,0-1,0-31,0 32,0-32,0 32,0-32,0 0,0 0,0 32,0-32,0 32,0-32,0 32,0-32,0 32,0-1,0-31,0 32,0-32,0 0,0 32,0-32</inkml:trace>
  <inkml:trace contextRef="#ctx0" brushRef="#br0" timeOffset="15797">762 3409,'-31'0,"31"-32,-32 1,32 31,-31 0,31-32,-31 0,31 32,-32 0,32-32,-31 0,31 32,-31-32,31 32,-32 0,32-32,-31 32,31-32,-32 1,1 31,31-32,-31 32,31-32,-32 0,32 32,-31 0,31-32,0 0,0 32,0-32,0 32,0-31,0 31,0-32,0 0,0 32,0-32,0 32,0-32,0 32,0-32,0 0,0 32,0-31,0 31,0 0,0-32,0 0,0 32,0-32,0 0,0 32,0 0,0-32,0 0,0 32,0-31</inkml:trace>
  <inkml:trace contextRef="#ctx0" brushRef="#br0" timeOffset="18828">386 3409,'0'-32,"0"1,-32 31,32-32,0 0,-31 32,31-32,-31 32,31-32,-32 32,32-32,0 0,-31 32,31-32,-32 1,32 31,-31-32,0 32,31-32,-32 32,32-32,-31 0,31 32,-31-32,31 32,0-32,0 32,0-31,0-1,0 32,0-32,0 32,0-32,0 32,0-32,0 0,0 32,0-32,0 32,0 0,0-31,0-1,0 32,0-32,0 32,0-32,0 32</inkml:trace>
  <inkml:trace contextRef="#ctx0" brushRef="#br0" timeOffset="20625">41 3282,'31'0,"-31"0,31 0,-31-32,0 32,32-32,-32 0,31 32,-31-32,31 32,-31-32</inkml:trace>
  <inkml:trace contextRef="#ctx0" brushRef="#br0" timeOffset="22078">699 2613,'0'32,"0"-32,-31 31,31-31,-31 32,31-32,-32 32,32 0,-31-32,31 32,-31-32,-1 0,32 32,-31-32,31 0,-32 32,32-32,-31 0,31 0,-31 31</inkml:trace>
  <inkml:trace contextRef="#ctx0" brushRef="#br0" timeOffset="23438">9 1434,'0'-32,"0"32,0-32,0 32,0-32,0 32,0-32,0 0,0 1,0-1,32-32,-32 64,0-32,0-32,31 33,-31-1,0-32,0 32,31 0,-31 0,32-31,-1 31,-31-64,31 1,1 63,-1-64,-31 64,32-63,-32 63,31-32,-31 0,0 33,31-1,-31 0,0 32,0-32,0 32</inkml:trace>
  <inkml:trace contextRef="#ctx0" brushRef="#br0" timeOffset="24766">762 1657,'0'-32,"0"0,0 32,0-32,0 32,0-63,0-1,0-32,0 96,-31-127,31 95,-32-64,1 33,0-1,31 32,-32 32,1-64,31 64,0-32,-31 32,31-31,-32 31,32-32,0 0,-31 32,31-32,-32 32,32-32,-31 0,31 32,-31 0,31-32,0 1,0 31,0-32,-32 32,32-32,0 32,0-32,0 0,0 32,0-32,0 32,-31-32,31 32,0-32,0 1,0 31,0-32</inkml:trace>
  <inkml:trace contextRef="#ctx0" brushRef="#br0" timeOffset="26422">72 4493,'0'0,"0"0,0 0,0 0,0 0,0 31,0-31,0 32,31 0,-31 0,32 32,-1-32,0 31,-31-31,32 32,-32 0,31-1,32 33,-63-64,31 63,1-63,-32 32,0-32,0 32,31-64,-31 63,0 1,0-64,0 32,0-32,0 0,0 0,0 0,0 0,0 32,0-32,0 32,0-32,0 31,0-31,0 0,0 32,0-32,0-32,0 1,0 31,0-32,0 32,0 0,0-32,0 0,0 32,0-32,0 0,0 0,31 1,-31 31,0-64,32 64,-32-32,0-32,31 64,-31-32,0 32,0-31,0-1,0 0,32 32,-32-64,0 32,31 0,-31 32,0-32,0 32,0-31,0-1,0 32,0-32,0 0,0 32,0-32,0 32,31-32,-31 0,0 32,0-31,0-1,0 32,0 0,0-32,0 0,0 32,0-32,0 0,0 32,0-32,0 32,0-31,0 31,0-32,0 0,0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01.5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02.5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06.0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10.4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12.57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19:13.7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0:23.1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0:21.5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38.60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51.7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44.4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0-2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3:07.12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65 0,'-32'0,"32"0,-33 0,33 0,0 32,0-32,0 32,0-32,0 32,0-32,0 32,0 0,0-32,0 32,0-32,0 32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40.3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191 222</inkml:trace>
  <inkml:trace contextRef="#ctx0" brushRef="#br0" timeOffset="31421">0 635,'0'0,"32"0,-32 0,32 0,-32 0,32 0,-32 0,31 0</inkml:trace>
  <inkml:trace contextRef="#ctx0" brushRef="#br0" timeOffset="34203">1112 571,'0'0,"0"-31,0 31,0-32,0 32,0-32,0 0,0 32,0 0,0-32,0 1,0 31,0-32,0 32,0-32,0 32,0-31,0-1,0 32,0-32,0 32,0-32,0 32,0-32,0 32,0-31,0 31,0-32,0 32,0-32,0 32,31-31,-31 31,0-32</inkml:trace>
  <inkml:trace contextRef="#ctx0" brushRef="#br0" timeOffset="36281">1143 0,'0'0,"-31"0,-1 0,32 32,-32-32,32 0,-32 0,32 0,-32 0,32 0,0 31,-31-31</inkml:trace>
  <inkml:trace contextRef="#ctx0" brushRef="#br0" timeOffset="37390">1207 32,'0'0,"31"0,1 0,-32 0,32 0,-32 0,0 0,32 0,-32 0,0 0,32 0,-32 0,0 0,0 0,0 31</inkml:trace>
  <inkml:trace contextRef="#ctx0" brushRef="#br0" timeOffset="38765">1112 571,'-32'0,"0"0,32 0,-32 0,32 0,-32 0,32 0,-31 0,-1 0,32 0,-32 0,32 0,-31 0,31 0,-32 0,0 0,32 0,-32 0,32 0,-32 0,32 0,-31 0,-1 0,32 0,-32 0,32 0,0 0,-31 0,-1 0,32 0,-32 0</inkml:trace>
  <inkml:trace contextRef="#ctx0" brushRef="#br0" timeOffset="40828">508 571,'0'0,"32"0,-32 0,32 0,-32 0,0 0,0 0,0 0,32 0,-32 0,0 0,31 0,-31 0,0 0,0 0,32 0,-32 0,0 0,0 0,0 0,0 0,0 0,0 32,0-32,0 0,0 32,0-32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3:09.67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0 219,'0'-31,"0"-1,31 32,-31-31,0 31,31-31,-31 31,0-32,0 1,0 31,30-31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52.76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2:55.3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-1-2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23:45.57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" units="cm"/>
          <inkml:channel name="Y" type="integer" max="600" units="cm"/>
        </inkml:traceFormat>
        <inkml:channelProperties>
          <inkml:channelProperty channel="X" name="resolution" value="25" units="1/cm"/>
          <inkml:channelProperty channel="Y" name="resolution" value="25" units="1/cm"/>
        </inkml:channelProperties>
      </inkml:inkSource>
      <inkml:timestamp xml:id="ts0" timeString="2012-04-16T02:35:39.5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00D8F-39BC-4C02-A3A9-07E043B8D767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D30CC-998E-4425-B327-C616B7B310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01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960E28-9663-487F-BBEC-2D5C187F9064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56709-99D9-47C3-AF33-A1E1F4C9DB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DB762F-F69F-4990-AB8F-C776C2ED36FA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0161B-E098-43AC-9992-97906533C8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0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8CA008-9F42-42A2-B6E9-9446316F136A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ED676-79C5-4F1E-AC88-7CCBAF3CED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62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3C9AA2-0CC2-4B0B-8145-740118ADA5F5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DDCA5-E503-481C-9214-1F7D72479E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76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612D94-916C-40DA-9C4A-EADFBAC1B719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C6202-4EB4-430C-8A84-5D8DD10AD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56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69F999-72F5-41A7-9CD2-6A962AB9A340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8C16C-55A6-48A9-87AD-D2756F7331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32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C685C6-9C65-49B7-9819-0924A0B632AA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47A5F-B720-4CCC-820F-9D4A77C466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30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lvl1pPr indent="-2825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altLang="en-US" sz="3200">
              <a:latin typeface="Gill Sans MT" pitchFamily="34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17CBB7-5CF1-4A5C-88D3-098974ED2C6E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74382-986E-4692-AE82-F7AD4BE7F6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294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ED2F75-41AE-4D20-A613-C3005A45A196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4C8CF-3417-4D58-99EF-C2AE9C03C6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598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237174-16B6-414D-B4F8-474A0BB148BF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49394-7C1B-4401-B8B4-FEC19C1810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995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44859D-94D8-4C2C-9CB8-575236C5729E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676D5-360C-4140-8B04-EC98E4E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03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321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5A788"/>
                </a:solidFill>
                <a:latin typeface="Gill Sans MT" pitchFamily="34" charset="0"/>
              </a:defRPr>
            </a:lvl1pPr>
          </a:lstStyle>
          <a:p>
            <a:fld id="{BFFF764D-DE46-40D2-8485-53A13986F0C7}" type="datetimeFigureOut">
              <a:rPr lang="en-US" altLang="en-US"/>
              <a:pPr/>
              <a:t>3/24/2014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B5A788"/>
                </a:solidFill>
                <a:latin typeface="Gill Sans MT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Gill Sans MT" pitchFamily="34" charset="0"/>
              </a:defRPr>
            </a:lvl1pPr>
          </a:lstStyle>
          <a:p>
            <a:fld id="{9DE4581E-C296-4E97-A985-4E2243A759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Gill Sans M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6" r:id="rId2"/>
    <p:sldLayoutId id="2147483703" r:id="rId3"/>
    <p:sldLayoutId id="2147483697" r:id="rId4"/>
    <p:sldLayoutId id="2147483704" r:id="rId5"/>
    <p:sldLayoutId id="2147483698" r:id="rId6"/>
    <p:sldLayoutId id="2147483705" r:id="rId7"/>
    <p:sldLayoutId id="2147483706" r:id="rId8"/>
    <p:sldLayoutId id="2147483707" r:id="rId9"/>
    <p:sldLayoutId id="2147483699" r:id="rId10"/>
    <p:sldLayoutId id="2147483700" r:id="rId11"/>
    <p:sldLayoutId id="214748370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3.emf"/><Relationship Id="rId7" Type="http://schemas.openxmlformats.org/officeDocument/2006/relationships/customXml" Target="../ink/ink9.xml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customXml" Target="../ink/ink7.xml"/><Relationship Id="rId10" Type="http://schemas.openxmlformats.org/officeDocument/2006/relationships/customXml" Target="../ink/ink12.xml"/><Relationship Id="rId4" Type="http://schemas.openxmlformats.org/officeDocument/2006/relationships/customXml" Target="../ink/ink6.xml"/><Relationship Id="rId9" Type="http://schemas.openxmlformats.org/officeDocument/2006/relationships/customXml" Target="../ink/ink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customXml" Target="../ink/ink20.xml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12" Type="http://schemas.openxmlformats.org/officeDocument/2006/relationships/customXml" Target="../ink/ink19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11" Type="http://schemas.openxmlformats.org/officeDocument/2006/relationships/image" Target="../media/image11.emf"/><Relationship Id="rId5" Type="http://schemas.openxmlformats.org/officeDocument/2006/relationships/customXml" Target="../ink/ink15.xml"/><Relationship Id="rId10" Type="http://schemas.openxmlformats.org/officeDocument/2006/relationships/customXml" Target="../ink/ink18.xml"/><Relationship Id="rId4" Type="http://schemas.openxmlformats.org/officeDocument/2006/relationships/customXml" Target="../ink/ink14.xml"/><Relationship Id="rId9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Peter F Hughes ©</a:t>
            </a:r>
            <a:b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Legal Studies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2014</a:t>
            </a:r>
            <a:b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LOYOLA COLLEGE</a:t>
            </a:r>
            <a:endParaRPr lang="en-US" alt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/>
          <a:lstStyle/>
          <a:p>
            <a:pPr marL="26988" eaLnBrk="1" hangingPunct="1"/>
            <a:r>
              <a:rPr lang="en-US" altLang="en-US" dirty="0" smtClean="0">
                <a:solidFill>
                  <a:srgbClr val="320E04"/>
                </a:solidFill>
              </a:rPr>
              <a:t>UNIT 3</a:t>
            </a:r>
          </a:p>
          <a:p>
            <a:pPr marL="26988" eaLnBrk="1" hangingPunct="1"/>
            <a:r>
              <a:rPr lang="en-US" altLang="en-US" dirty="0" smtClean="0">
                <a:solidFill>
                  <a:srgbClr val="320E04"/>
                </a:solidFill>
              </a:rPr>
              <a:t>CHAPTER </a:t>
            </a:r>
            <a:r>
              <a:rPr lang="en-US" altLang="en-US" dirty="0" smtClean="0">
                <a:solidFill>
                  <a:srgbClr val="320E04"/>
                </a:solidFill>
              </a:rPr>
              <a:t>FOUR – Beazer Justice and Outcomes</a:t>
            </a:r>
          </a:p>
          <a:p>
            <a:pPr marL="26988" eaLnBrk="1" hangingPunct="1"/>
            <a:endParaRPr lang="en-US" altLang="en-US" dirty="0">
              <a:solidFill>
                <a:srgbClr val="320E04"/>
              </a:solidFill>
            </a:endParaRPr>
          </a:p>
          <a:p>
            <a:pPr marL="26988" eaLnBrk="1" hangingPunct="1"/>
            <a:endParaRPr lang="en-US" altLang="en-US" dirty="0" smtClean="0">
              <a:solidFill>
                <a:srgbClr val="320E04"/>
              </a:solidFill>
            </a:endParaRPr>
          </a:p>
          <a:p>
            <a:pPr marL="26988" eaLnBrk="1" hangingPunct="1"/>
            <a:endParaRPr lang="en-US" altLang="en-US" dirty="0" smtClean="0">
              <a:solidFill>
                <a:srgbClr val="320E04"/>
              </a:solidFill>
            </a:endParaRPr>
          </a:p>
          <a:p>
            <a:pPr marL="26988" eaLnBrk="1" hangingPunct="1"/>
            <a:r>
              <a:rPr lang="en-US" altLang="en-US" dirty="0" smtClean="0">
                <a:solidFill>
                  <a:srgbClr val="320E04"/>
                </a:solidFill>
              </a:rPr>
              <a:t>PART A            The Protection of Rights</a:t>
            </a:r>
          </a:p>
          <a:p>
            <a:pPr marL="26988" eaLnBrk="1" hangingPunct="1"/>
            <a:endParaRPr lang="en-US" altLang="en-US" dirty="0" smtClean="0">
              <a:solidFill>
                <a:srgbClr val="320E0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Rights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Right – interest protected by law, respect for which is duty and disregard for which is a wrong…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Australia – legislation and common law protects our rights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USA – Their constitution contains a bill of rights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Express Rights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Contained in a Constitution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Normally changed by referendum eg Indigenous voting rights (Aust)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USA, Canada and Australia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Statutory Rights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Contained in a Bill of Rights</a:t>
            </a:r>
          </a:p>
          <a:p>
            <a:pPr eaLnBrk="1" hangingPunct="1"/>
            <a:r>
              <a:rPr lang="en-AU" altLang="en-US" smtClean="0"/>
              <a:t>Bill = a Statute or law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Parliament can amend these laws regarding rights by changing them (repeal)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Statutory rights are not contained in a Constitution.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26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622425" y="3360738"/>
              <a:ext cx="115888" cy="149225"/>
            </p14:xfrm>
          </p:contentPart>
        </mc:Choice>
        <mc:Fallback>
          <p:pic>
            <p:nvPicPr>
              <p:cNvPr id="1026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3038" y="3351389"/>
                <a:ext cx="134661" cy="1679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27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736725" y="2343150"/>
              <a:ext cx="1588" cy="1588"/>
            </p14:xfrm>
          </p:contentPart>
        </mc:Choice>
        <mc:Fallback>
          <p:pic>
            <p:nvPicPr>
              <p:cNvPr id="1027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95437" y="2301862"/>
                <a:ext cx="84164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Statutory Rights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Courts cannot override the statutory rights that are legislated by Parliament.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In this case Parliament is the Supreme law making authority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NZ,  Victoria and ACT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050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13" y="0"/>
              <a:ext cx="160337" cy="171450"/>
            </p14:xfrm>
          </p:contentPart>
        </mc:Choice>
        <mc:Fallback>
          <p:pic>
            <p:nvPicPr>
              <p:cNvPr id="2050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5" y="-9365"/>
                <a:ext cx="179073" cy="1901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51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71450" y="2011363"/>
              <a:ext cx="274638" cy="2046287"/>
            </p14:xfrm>
          </p:contentPart>
        </mc:Choice>
        <mc:Fallback>
          <p:pic>
            <p:nvPicPr>
              <p:cNvPr id="2051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079" y="2002003"/>
                <a:ext cx="293380" cy="206500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Rights protected by legislation and common law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mtClean="0"/>
              <a:t>No bill of rights</a:t>
            </a:r>
          </a:p>
          <a:p>
            <a:pPr eaLnBrk="1" hangingPunct="1">
              <a:lnSpc>
                <a:spcPct val="90000"/>
              </a:lnSpc>
            </a:pPr>
            <a:endParaRPr lang="en-AU" altLang="en-US" smtClean="0"/>
          </a:p>
          <a:p>
            <a:pPr eaLnBrk="1" hangingPunct="1">
              <a:lnSpc>
                <a:spcPct val="90000"/>
              </a:lnSpc>
            </a:pPr>
            <a:r>
              <a:rPr lang="en-AU" altLang="en-US" smtClean="0"/>
              <a:t>Australia has Human rights that are protected by legislation and common law.</a:t>
            </a:r>
          </a:p>
          <a:p>
            <a:pPr eaLnBrk="1" hangingPunct="1">
              <a:lnSpc>
                <a:spcPct val="90000"/>
              </a:lnSpc>
            </a:pPr>
            <a:endParaRPr lang="en-AU" altLang="en-US" smtClean="0"/>
          </a:p>
          <a:p>
            <a:pPr eaLnBrk="1" hangingPunct="1">
              <a:lnSpc>
                <a:spcPct val="90000"/>
              </a:lnSpc>
            </a:pPr>
            <a:r>
              <a:rPr lang="en-AU" altLang="en-US" smtClean="0"/>
              <a:t>Eg </a:t>
            </a:r>
            <a:r>
              <a:rPr lang="en-AU" altLang="en-US" i="1" smtClean="0"/>
              <a:t>Equal Opportunity Act, Racial Discrimination Act</a:t>
            </a:r>
            <a:endParaRPr lang="en-AU" altLang="en-US" smtClean="0"/>
          </a:p>
          <a:p>
            <a:pPr eaLnBrk="1" hangingPunct="1">
              <a:lnSpc>
                <a:spcPct val="90000"/>
              </a:lnSpc>
            </a:pPr>
            <a:endParaRPr lang="en-AU" altLang="en-US" smtClean="0"/>
          </a:p>
          <a:p>
            <a:pPr eaLnBrk="1" hangingPunct="1">
              <a:lnSpc>
                <a:spcPct val="90000"/>
              </a:lnSpc>
            </a:pPr>
            <a:r>
              <a:rPr lang="en-AU" altLang="en-US" smtClean="0"/>
              <a:t>Australia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The protection of Rights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1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Due Consideration – what does this mean in relation to Constitutional Rights?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Due Consideration is the process parliament takes in altering / replacing / removing a Right that is in their Bill of Rights.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The Protection of Rights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3555" name="Content Placeholder 3" descr="pic-1-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143000"/>
            <a:ext cx="4953000" cy="3892550"/>
          </a:xfrm>
        </p:spPr>
      </p:pic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5562600" y="1371600"/>
            <a:ext cx="3352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AU" altLang="en-US" sz="2400">
                <a:latin typeface="Gill Sans MT" pitchFamily="34" charset="0"/>
              </a:rPr>
              <a:t>Canada – Bill of Rights</a:t>
            </a:r>
          </a:p>
          <a:p>
            <a:pPr eaLnBrk="1" hangingPunct="1"/>
            <a:r>
              <a:rPr lang="en-AU" altLang="en-US" sz="2400">
                <a:latin typeface="Gill Sans MT" pitchFamily="34" charset="0"/>
              </a:rPr>
              <a:t>Contains a Limitation Clause</a:t>
            </a:r>
          </a:p>
          <a:p>
            <a:pPr eaLnBrk="1" hangingPunct="1"/>
            <a:endParaRPr lang="en-AU" altLang="en-US" sz="2400">
              <a:latin typeface="Gill Sans MT" pitchFamily="34" charset="0"/>
            </a:endParaRPr>
          </a:p>
          <a:p>
            <a:pPr eaLnBrk="1" hangingPunct="1"/>
            <a:r>
              <a:rPr lang="en-AU" altLang="en-US" sz="2400">
                <a:latin typeface="Gill Sans MT" pitchFamily="34" charset="0"/>
              </a:rPr>
              <a:t>Rights are subject to reasonable limits.</a:t>
            </a:r>
          </a:p>
          <a:p>
            <a:pPr eaLnBrk="1" hangingPunct="1"/>
            <a:endParaRPr lang="en-AU" altLang="en-US" sz="2400">
              <a:latin typeface="Gill Sans MT" pitchFamily="34" charset="0"/>
            </a:endParaRPr>
          </a:p>
          <a:p>
            <a:pPr eaLnBrk="1" hangingPunct="1"/>
            <a:r>
              <a:rPr lang="en-AU" altLang="en-US" sz="2400">
                <a:latin typeface="Gill Sans MT" pitchFamily="34" charset="0"/>
              </a:rPr>
              <a:t>The limits are those that are demonstrably justified in a </a:t>
            </a:r>
            <a:r>
              <a:rPr lang="en-AU" altLang="en-US" sz="2400" i="1">
                <a:latin typeface="Gill Sans MT" pitchFamily="34" charset="0"/>
              </a:rPr>
              <a:t>free and democratic society.</a:t>
            </a:r>
            <a:endParaRPr lang="en-AU" altLang="en-US" sz="24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Enforcement </a:t>
            </a:r>
            <a:br>
              <a:rPr lang="en-AU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Bills of Rights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125" name="Content Placeholder 3" descr="Justice-Magna-01-50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47800"/>
            <a:ext cx="4762500" cy="3133725"/>
          </a:xfrm>
        </p:spPr>
      </p:pic>
      <p:sp>
        <p:nvSpPr>
          <p:cNvPr id="5126" name="TextBox 4"/>
          <p:cNvSpPr txBox="1">
            <a:spLocks noChangeArrowheads="1"/>
          </p:cNvSpPr>
          <p:nvPr/>
        </p:nvSpPr>
        <p:spPr bwMode="auto">
          <a:xfrm>
            <a:off x="5029200" y="1676400"/>
            <a:ext cx="3886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AU" altLang="en-US" sz="3200">
                <a:latin typeface="Gill Sans MT" pitchFamily="34" charset="0"/>
              </a:rPr>
              <a:t>Interpretive Approach.</a:t>
            </a:r>
          </a:p>
          <a:p>
            <a:pPr eaLnBrk="1" hangingPunct="1"/>
            <a:endParaRPr lang="en-AU" altLang="en-US" sz="3200">
              <a:latin typeface="Gill Sans MT" pitchFamily="34" charset="0"/>
            </a:endParaRPr>
          </a:p>
          <a:p>
            <a:pPr eaLnBrk="1" hangingPunct="1"/>
            <a:r>
              <a:rPr lang="en-AU" altLang="en-US" sz="3200">
                <a:latin typeface="Gill Sans MT" pitchFamily="34" charset="0"/>
              </a:rPr>
              <a:t>Watchdog Approach.</a:t>
            </a:r>
          </a:p>
          <a:p>
            <a:pPr eaLnBrk="1" hangingPunct="1"/>
            <a:endParaRPr lang="en-AU" altLang="en-US" sz="3200">
              <a:latin typeface="Gill Sans MT" pitchFamily="34" charset="0"/>
            </a:endParaRPr>
          </a:p>
          <a:p>
            <a:pPr eaLnBrk="1" hangingPunct="1"/>
            <a:r>
              <a:rPr lang="en-AU" altLang="en-US" sz="3200">
                <a:latin typeface="Gill Sans MT" pitchFamily="34" charset="0"/>
              </a:rPr>
              <a:t>Complaints-based Approach.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INTERPRETIVE APPROACH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The court interprets if a law is compatible with the Bill of Rights.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Parliament takes advice of this interpretation.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Parliament </a:t>
            </a:r>
            <a:r>
              <a:rPr lang="en-AU" altLang="en-US" b="1" u="sng" smtClean="0"/>
              <a:t>can amend the law </a:t>
            </a:r>
            <a:r>
              <a:rPr lang="en-AU" altLang="en-US" smtClean="0"/>
              <a:t>in relation to the protection or alteration of that 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WATCHDOG APPROACH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Human rights organisations check that rights are not interfered with by Parliament.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Parliament accepts recommendations by these Human Rights bodies and alters laws appropriately.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2">
                    <a:satMod val="130000"/>
                  </a:schemeClr>
                </a:solidFill>
              </a:rPr>
              <a:t>COMPLAINTS-BASED APPROACH</a:t>
            </a:r>
            <a:endParaRPr lang="en-A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Individuals, groups and organisations raise concerns with government.</a:t>
            </a:r>
          </a:p>
          <a:p>
            <a:pPr eaLnBrk="1" hangingPunct="1"/>
            <a:r>
              <a:rPr lang="en-AU" altLang="en-US" smtClean="0"/>
              <a:t>This may be through a legal action in court.</a:t>
            </a:r>
          </a:p>
          <a:p>
            <a:pPr eaLnBrk="1" hangingPunct="1"/>
            <a:r>
              <a:rPr lang="en-AU" altLang="en-US" smtClean="0"/>
              <a:t>High Court rules with a remedy.</a:t>
            </a:r>
          </a:p>
          <a:p>
            <a:pPr eaLnBrk="1" hangingPunct="1"/>
            <a:endParaRPr lang="en-AU" altLang="en-US" smtClean="0"/>
          </a:p>
          <a:p>
            <a:pPr eaLnBrk="1" hangingPunct="1"/>
            <a:r>
              <a:rPr lang="en-AU" altLang="en-US" smtClean="0"/>
              <a:t>The court ruling may </a:t>
            </a:r>
            <a:r>
              <a:rPr lang="en-AU" altLang="en-US" b="1" u="sng" smtClean="0"/>
              <a:t>interpret a law as being invalid</a:t>
            </a:r>
            <a:r>
              <a:rPr lang="en-AU" altLang="en-US" smtClean="0"/>
              <a:t> in relation to a Bill of Rights.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146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88938" y="1450975"/>
              <a:ext cx="1587" cy="1588"/>
            </p14:xfrm>
          </p:contentPart>
        </mc:Choice>
        <mc:Fallback>
          <p:pic>
            <p:nvPicPr>
              <p:cNvPr id="6146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7676" y="14096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147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8313" y="1520825"/>
              <a:ext cx="1587" cy="1588"/>
            </p14:xfrm>
          </p:contentPart>
        </mc:Choice>
        <mc:Fallback>
          <p:pic>
            <p:nvPicPr>
              <p:cNvPr id="6147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7051" y="14795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148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0388" y="1589088"/>
              <a:ext cx="1587" cy="1587"/>
            </p14:xfrm>
          </p:contentPart>
        </mc:Choice>
        <mc:Fallback>
          <p:pic>
            <p:nvPicPr>
              <p:cNvPr id="6148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9126" y="15478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149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3575" y="1646238"/>
              <a:ext cx="1588" cy="1587"/>
            </p14:xfrm>
          </p:contentPart>
        </mc:Choice>
        <mc:Fallback>
          <p:pic>
            <p:nvPicPr>
              <p:cNvPr id="6149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2287" y="160497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150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988" y="1679575"/>
              <a:ext cx="1587" cy="1588"/>
            </p14:xfrm>
          </p:contentPart>
        </mc:Choice>
        <mc:Fallback>
          <p:pic>
            <p:nvPicPr>
              <p:cNvPr id="6150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7726" y="16382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151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3288" y="1714500"/>
              <a:ext cx="1587" cy="1588"/>
            </p14:xfrm>
          </p:contentPart>
        </mc:Choice>
        <mc:Fallback>
          <p:pic>
            <p:nvPicPr>
              <p:cNvPr id="6151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2026" y="16732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152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2613" y="171450"/>
              <a:ext cx="1587" cy="1588"/>
            </p14:xfrm>
          </p:contentPart>
        </mc:Choice>
        <mc:Fallback>
          <p:pic>
            <p:nvPicPr>
              <p:cNvPr id="6152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1351" y="1301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153" name="Ink 1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9475" y="46038"/>
              <a:ext cx="1588" cy="1587"/>
            </p14:xfrm>
          </p:contentPart>
        </mc:Choice>
        <mc:Fallback>
          <p:pic>
            <p:nvPicPr>
              <p:cNvPr id="6153" name="Ink 1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187" y="4776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AU" sz="39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COMPLAINTS-BASED APPROACH</a:t>
            </a:r>
          </a:p>
        </p:txBody>
      </p:sp>
      <p:pic>
        <p:nvPicPr>
          <p:cNvPr id="7172" name="Content Placeholder 3" descr="mai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457325"/>
            <a:ext cx="5867400" cy="4484688"/>
          </a:xfrm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19800" y="1524000"/>
            <a:ext cx="312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981200" y="6019800"/>
            <a:ext cx="304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High Court of Australia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Australia – Constitutional Protection of Rights</a:t>
            </a:r>
          </a:p>
        </p:txBody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92150" indent="-609600" eaLnBrk="1" hangingPunct="1"/>
            <a:r>
              <a:rPr lang="en-US" altLang="en-US" smtClean="0"/>
              <a:t>Rights in Aust. are mainly protected by Legislation &amp; Common Law.</a:t>
            </a:r>
          </a:p>
          <a:p>
            <a:pPr marL="692150" indent="-609600" eaLnBrk="1" hangingPunct="1"/>
            <a:endParaRPr lang="en-US" altLang="en-US" smtClean="0"/>
          </a:p>
          <a:p>
            <a:pPr marL="692150" indent="-609600" eaLnBrk="1" hangingPunct="1"/>
            <a:r>
              <a:rPr lang="en-US" altLang="en-US" smtClean="0"/>
              <a:t>Rights protected by the Constitution:</a:t>
            </a:r>
          </a:p>
          <a:p>
            <a:pPr marL="692150" indent="-609600" eaLnBrk="1" hangingPunct="1">
              <a:buFont typeface="Wingdings 2" pitchFamily="18" charset="2"/>
              <a:buAutoNum type="arabicPeriod"/>
            </a:pPr>
            <a:r>
              <a:rPr lang="en-US" altLang="en-US" smtClean="0"/>
              <a:t>Structurally Protected Rights</a:t>
            </a:r>
          </a:p>
          <a:p>
            <a:pPr marL="692150" indent="-609600" eaLnBrk="1" hangingPunct="1">
              <a:buFont typeface="Wingdings 2" pitchFamily="18" charset="2"/>
              <a:buAutoNum type="arabicPeriod"/>
            </a:pPr>
            <a:r>
              <a:rPr lang="en-US" altLang="en-US" smtClean="0"/>
              <a:t>Express Rights</a:t>
            </a:r>
          </a:p>
          <a:p>
            <a:pPr marL="692150" indent="-609600" eaLnBrk="1" hangingPunct="1">
              <a:buFont typeface="Wingdings 2" pitchFamily="18" charset="2"/>
              <a:buAutoNum type="arabicPeriod"/>
            </a:pPr>
            <a:r>
              <a:rPr lang="en-US" altLang="en-US" smtClean="0"/>
              <a:t>Implied Rights</a:t>
            </a:r>
          </a:p>
          <a:p>
            <a:pPr marL="692150" indent="-609600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Rights covered by Structural Protection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Contained in the text of the Constitution.</a:t>
            </a:r>
          </a:p>
          <a:p>
            <a:pPr eaLnBrk="1" hangingPunct="1"/>
            <a:r>
              <a:rPr lang="en-US" altLang="en-US" smtClean="0"/>
              <a:t>Provides that mechanism which operates to protect rights.</a:t>
            </a:r>
          </a:p>
          <a:p>
            <a:pPr eaLnBrk="1" hangingPunct="1"/>
            <a:r>
              <a:rPr lang="en-US" altLang="en-US" smtClean="0"/>
              <a:t>Preventing abuse of power by the Commonwealth Parliament of the 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82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Explicit rights that are </a:t>
            </a:r>
            <a:r>
              <a:rPr lang="en-US" altLang="en-US" b="1" i="1" smtClean="0"/>
              <a:t>‘entrenched’</a:t>
            </a:r>
            <a:r>
              <a:rPr lang="en-US" altLang="en-US" smtClean="0"/>
              <a:t> on the document.</a:t>
            </a:r>
          </a:p>
          <a:p>
            <a:pPr eaLnBrk="1" hangingPunct="1"/>
            <a:r>
              <a:rPr lang="en-US" altLang="en-US" smtClean="0"/>
              <a:t>Cannot be removed without a referendum.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Rights under common law and legislation by comparison can be removed by Parliament.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194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0438" y="1736725"/>
              <a:ext cx="1587" cy="1588"/>
            </p14:xfrm>
          </p:contentPart>
        </mc:Choice>
        <mc:Fallback>
          <p:pic>
            <p:nvPicPr>
              <p:cNvPr id="8194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9176" y="16954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195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8600" y="696913"/>
              <a:ext cx="1588" cy="1587"/>
            </p14:xfrm>
          </p:contentPart>
        </mc:Choice>
        <mc:Fallback>
          <p:pic>
            <p:nvPicPr>
              <p:cNvPr id="8195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312" y="655651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196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8600" y="1120775"/>
              <a:ext cx="1588" cy="1588"/>
            </p14:xfrm>
          </p:contentPart>
        </mc:Choice>
        <mc:Fallback>
          <p:pic>
            <p:nvPicPr>
              <p:cNvPr id="8196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312" y="107948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197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1838" y="1222375"/>
              <a:ext cx="23812" cy="80963"/>
            </p14:xfrm>
          </p:contentPart>
        </mc:Choice>
        <mc:Fallback>
          <p:pic>
            <p:nvPicPr>
              <p:cNvPr id="8197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2458" y="1213019"/>
                <a:ext cx="42573" cy="996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198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4013" y="1428750"/>
              <a:ext cx="492125" cy="228600"/>
            </p14:xfrm>
          </p:contentPart>
        </mc:Choice>
        <mc:Fallback>
          <p:pic>
            <p:nvPicPr>
              <p:cNvPr id="8198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4653" y="1419405"/>
                <a:ext cx="510845" cy="2472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199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7875" y="1931988"/>
              <a:ext cx="33338" cy="79375"/>
            </p14:xfrm>
          </p:contentPart>
        </mc:Choice>
        <mc:Fallback>
          <p:pic>
            <p:nvPicPr>
              <p:cNvPr id="8199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8555" y="1922607"/>
                <a:ext cx="51979" cy="981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200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3238" y="263525"/>
              <a:ext cx="1587" cy="1588"/>
            </p14:xfrm>
          </p:contentPart>
        </mc:Choice>
        <mc:Fallback>
          <p:pic>
            <p:nvPicPr>
              <p:cNvPr id="8200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1976" y="2222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201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25513" y="23813"/>
              <a:ext cx="1587" cy="1587"/>
            </p14:xfrm>
          </p:contentPart>
        </mc:Choice>
        <mc:Fallback>
          <p:pic>
            <p:nvPicPr>
              <p:cNvPr id="8201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4251" y="-17449"/>
                <a:ext cx="84111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922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S116 Freedom of Religion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Prohibits the establishment of government approved religions.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Prohibits religious observances.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21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0675" y="422275"/>
              <a:ext cx="1588" cy="1588"/>
            </p14:xfrm>
          </p:contentPart>
        </mc:Choice>
        <mc:Fallback>
          <p:pic>
            <p:nvPicPr>
              <p:cNvPr id="921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9387" y="380987"/>
                <a:ext cx="84164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102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z="2800" smtClean="0"/>
              <a:t>S92 Free Interstate Trade and Commerce.</a:t>
            </a:r>
          </a:p>
          <a:p>
            <a:pPr eaLnBrk="1" hangingPunct="1"/>
            <a:r>
              <a:rPr lang="en-US" altLang="en-US" sz="2800" smtClean="0"/>
              <a:t>Freedom of movement by traders between states (Border taxes etc)</a:t>
            </a:r>
          </a:p>
          <a:p>
            <a:pPr eaLnBrk="1" hangingPunct="1"/>
            <a:r>
              <a:rPr lang="en-US" altLang="en-US" sz="2800" smtClean="0"/>
              <a:t>Includes people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r>
              <a:rPr lang="en-US" altLang="en-US" sz="2800" smtClean="0"/>
              <a:t>See </a:t>
            </a:r>
            <a:r>
              <a:rPr lang="en-US" altLang="en-US" sz="2800" i="1" smtClean="0"/>
              <a:t>Cole v Whitfield </a:t>
            </a:r>
            <a:r>
              <a:rPr lang="en-US" altLang="en-US" sz="2800" smtClean="0"/>
              <a:t>(1988)ALJR 303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800" smtClean="0"/>
              <a:t>The crayfish case (restriction of product acceptable providing it doesn’t impose a burden or restriction on State’s trade)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z="2800" smtClean="0"/>
              <a:t>S117 Discrimination on basis of State (where you reside)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2800" smtClean="0"/>
          </a:p>
          <a:p>
            <a:pPr eaLnBrk="1" hangingPunct="1"/>
            <a:r>
              <a:rPr lang="en-US" altLang="en-US" sz="2800" smtClean="0"/>
              <a:t>Unlawful for State and Commonwealth governments to discriminate on the residential address of people.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r>
              <a:rPr lang="en-US" altLang="en-US" sz="2800" smtClean="0"/>
              <a:t>See </a:t>
            </a:r>
            <a:r>
              <a:rPr lang="en-US" altLang="en-US" sz="2800" i="1" smtClean="0"/>
              <a:t>r v Loubrie </a:t>
            </a:r>
            <a:r>
              <a:rPr lang="en-US" altLang="en-US" sz="2800" smtClean="0"/>
              <a:t>(1985) the bail case. Refused bail because he resided in another state – Ruling invalid under the Constitution</a:t>
            </a:r>
          </a:p>
          <a:p>
            <a:pPr eaLnBrk="1" hangingPunct="1"/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S51(xxxi) Acquisition of Property under just terms.</a:t>
            </a:r>
          </a:p>
          <a:p>
            <a:pPr eaLnBrk="1" hangingPunct="1"/>
            <a:r>
              <a:rPr lang="en-US" altLang="en-US" smtClean="0"/>
              <a:t>When Commonwealth acquires property from people compulsorily.</a:t>
            </a:r>
          </a:p>
          <a:p>
            <a:pPr eaLnBrk="1" hangingPunct="1"/>
            <a:r>
              <a:rPr lang="en-US" altLang="en-US" smtClean="0"/>
              <a:t>Decided by independent valuer (just terms)</a:t>
            </a:r>
          </a:p>
          <a:p>
            <a:pPr eaLnBrk="1" hangingPunct="1"/>
            <a:r>
              <a:rPr lang="en-US" altLang="en-US" smtClean="0"/>
              <a:t>Eg airports, state forest, desalination plants!!! See Minister Guy on that 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smtClean="0">
                <a:effectLst/>
              </a:rPr>
              <a:t>Express Rights protected in the Constitution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S80 Trial by a Jury for indictable Commonwealth offences.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Limited because a lot of indictable offences are covered by the states.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See terrorism cases for relevance today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sz="3900" smtClean="0">
                <a:effectLst/>
              </a:rPr>
              <a:t>Implied Rights in the Constitution</a:t>
            </a:r>
          </a:p>
        </p:txBody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Contained in the documents </a:t>
            </a:r>
            <a:r>
              <a:rPr lang="en-US" altLang="en-US" b="1" i="1" smtClean="0"/>
              <a:t>Structure and Text.</a:t>
            </a:r>
          </a:p>
          <a:p>
            <a:pPr eaLnBrk="1" hangingPunct="1"/>
            <a:r>
              <a:rPr lang="en-US" altLang="en-US" smtClean="0"/>
              <a:t>See the political freedom of communication case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</a:t>
            </a:r>
            <a:r>
              <a:rPr lang="en-US" altLang="en-US" i="1" smtClean="0"/>
              <a:t>Australian Capital Television v Commonwealth </a:t>
            </a:r>
            <a:r>
              <a:rPr lang="en-US" altLang="en-US" smtClean="0"/>
              <a:t>(1992)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High Court ruled that in the Constitution there is an implied right to freedom of political advertising (radio tv etc)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266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88938" y="320675"/>
              <a:ext cx="1587" cy="1588"/>
            </p14:xfrm>
          </p:contentPart>
        </mc:Choice>
        <mc:Fallback>
          <p:pic>
            <p:nvPicPr>
              <p:cNvPr id="11266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7676" y="279387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sz="3900" smtClean="0">
                <a:effectLst/>
              </a:rPr>
              <a:t>Enforcement of Rights in Australia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High court interprets the Constitution in Constitutional cases.</a:t>
            </a:r>
          </a:p>
          <a:p>
            <a:pPr eaLnBrk="1" hangingPunct="1"/>
            <a:r>
              <a:rPr lang="en-US" altLang="en-US" smtClean="0"/>
              <a:t>Parliament cannot override this interpretation.</a:t>
            </a:r>
          </a:p>
          <a:p>
            <a:pPr eaLnBrk="1" hangingPunct="1"/>
            <a:r>
              <a:rPr lang="en-US" altLang="en-US" smtClean="0"/>
              <a:t>Parliament often has to change the legislation that is invalid (Malaysian solution for boat people)</a:t>
            </a:r>
          </a:p>
          <a:p>
            <a:pPr eaLnBrk="1" hangingPunct="1"/>
            <a:r>
              <a:rPr lang="en-US" altLang="en-US" smtClean="0"/>
              <a:t>Parliament can remove that right in the Constitution with a S128.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>
                <a:effectLst/>
              </a:rPr>
              <a:t>Homework or PL work</a:t>
            </a:r>
          </a:p>
        </p:txBody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Today there is an focus on the protection of rights within the Australian Constitution.</a:t>
            </a:r>
          </a:p>
          <a:p>
            <a:pPr eaLnBrk="1" hangingPunct="1"/>
            <a:r>
              <a:rPr lang="en-US" altLang="en-US" smtClean="0"/>
              <a:t>The study design has an emphasis on </a:t>
            </a:r>
            <a:r>
              <a:rPr lang="en-US" altLang="en-US" b="1" i="1" smtClean="0"/>
              <a:t>‘the extent to which human rights are protected by our Commonwealth Constitution.’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That includes both direct and indirect protection.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smtClean="0">
                <a:effectLst/>
              </a:rPr>
              <a:t>Homework or PL work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Once you have some notes on this emphasis of rights protection under the Constitution it needs to be compared with: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en-US" smtClean="0"/>
              <a:t>Another country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en-US" smtClean="0"/>
              <a:t>Can I suggest USA, Canada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en-US" smtClean="0"/>
              <a:t>See me for additional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152400"/>
            <a:ext cx="5510212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7000"/>
            <a:ext cx="7924800" cy="62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868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smtClean="0">
                <a:effectLst/>
              </a:rPr>
              <a:t>There is Light at the End – Keep working, Summarising &amp; Note Taking.</a:t>
            </a:r>
          </a:p>
        </p:txBody>
      </p:sp>
      <p:pic>
        <p:nvPicPr>
          <p:cNvPr id="35843" name="Picture 4" descr="3-lifting-fog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108075"/>
            <a:ext cx="7726363" cy="5140325"/>
          </a:xfrm>
        </p:spPr>
      </p:pic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1219200" y="6400800"/>
            <a:ext cx="7543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/>
              <a:t>Photo – Martin Thurheir (Daylesford) © 2010 Camino de Santiago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198</TotalTime>
  <Words>918</Words>
  <Application>Microsoft Office PowerPoint</Application>
  <PresentationFormat>On-screen Show (4:3)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Gill Sans MT</vt:lpstr>
      <vt:lpstr>Wingdings 2</vt:lpstr>
      <vt:lpstr>Verdana</vt:lpstr>
      <vt:lpstr>Calibri</vt:lpstr>
      <vt:lpstr>Solstice</vt:lpstr>
      <vt:lpstr>Peter F Hughes © Legal Studies 2014 LOYOLA COLLEGE</vt:lpstr>
      <vt:lpstr>Rights</vt:lpstr>
      <vt:lpstr>Express Rights</vt:lpstr>
      <vt:lpstr>Statutory Rights</vt:lpstr>
      <vt:lpstr>Statutory Rights</vt:lpstr>
      <vt:lpstr>Rights protected by legislation and common law</vt:lpstr>
      <vt:lpstr>The protection of Rights</vt:lpstr>
      <vt:lpstr>The Protection of Rights</vt:lpstr>
      <vt:lpstr>Enforcement  Bills of Rights</vt:lpstr>
      <vt:lpstr>INTERPRETIVE APPROACH</vt:lpstr>
      <vt:lpstr>WATCHDOG APPROACH</vt:lpstr>
      <vt:lpstr>COMPLAINTS-BASED APPROACH</vt:lpstr>
      <vt:lpstr>COMPLAINTS-BASED APPROACH</vt:lpstr>
      <vt:lpstr>Australia – Constitutional Protection of Rights</vt:lpstr>
      <vt:lpstr>Rights covered by Structural Protection</vt:lpstr>
      <vt:lpstr>Express Rights protected in the Constitution</vt:lpstr>
      <vt:lpstr>Express Rights protected in the Constitution</vt:lpstr>
      <vt:lpstr>Express Rights protected in the Constitution</vt:lpstr>
      <vt:lpstr>Express Rights protected in the Constitution</vt:lpstr>
      <vt:lpstr>Express Rights protected in the Constitution</vt:lpstr>
      <vt:lpstr>Express Rights protected in the Constitution</vt:lpstr>
      <vt:lpstr>Implied Rights in the Constitution</vt:lpstr>
      <vt:lpstr>Enforcement of Rights in Australia</vt:lpstr>
      <vt:lpstr>Homework or PL work</vt:lpstr>
      <vt:lpstr>Homework or PL work</vt:lpstr>
      <vt:lpstr>PowerPoint Presentation</vt:lpstr>
      <vt:lpstr>PowerPoint Presentation</vt:lpstr>
      <vt:lpstr>There is Light at the End – Keep working, Summarising &amp; Note Taking.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 F Hughes © Legal Studies 2012</dc:title>
  <dc:creator>phughes.melbourne</dc:creator>
  <cp:lastModifiedBy>Peter F Hughes</cp:lastModifiedBy>
  <cp:revision>50</cp:revision>
  <dcterms:created xsi:type="dcterms:W3CDTF">2012-03-28T04:37:59Z</dcterms:created>
  <dcterms:modified xsi:type="dcterms:W3CDTF">2014-03-24T08:45:46Z</dcterms:modified>
</cp:coreProperties>
</file>