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3" r:id="rId4"/>
    <p:sldId id="262" r:id="rId5"/>
    <p:sldId id="261" r:id="rId6"/>
    <p:sldId id="260" r:id="rId7"/>
    <p:sldId id="266" r:id="rId8"/>
    <p:sldId id="264" r:id="rId9"/>
    <p:sldId id="259" r:id="rId10"/>
    <p:sldId id="265" r:id="rId11"/>
    <p:sldId id="258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5/1/2016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5/1/2016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5/1/2016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914400"/>
            <a:ext cx="7766936" cy="1161535"/>
          </a:xfrm>
        </p:spPr>
        <p:txBody>
          <a:bodyPr/>
          <a:lstStyle/>
          <a:p>
            <a:r>
              <a:rPr lang="en-AU" dirty="0" smtClean="0"/>
              <a:t>VCE Legal Studies 2016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2207742"/>
            <a:ext cx="7766936" cy="609600"/>
          </a:xfrm>
        </p:spPr>
        <p:txBody>
          <a:bodyPr>
            <a:noAutofit/>
          </a:bodyPr>
          <a:lstStyle/>
          <a:p>
            <a:r>
              <a:rPr lang="en-AU" b="1" dirty="0" smtClean="0">
                <a:solidFill>
                  <a:schemeClr val="tx1"/>
                </a:solidFill>
              </a:rPr>
              <a:t>The Constitution and the Protection of Rights Part 4</a:t>
            </a:r>
          </a:p>
          <a:p>
            <a:r>
              <a:rPr lang="en-AU" b="1" dirty="0" smtClean="0">
                <a:solidFill>
                  <a:schemeClr val="tx1"/>
                </a:solidFill>
              </a:rPr>
              <a:t>Case Law.</a:t>
            </a:r>
            <a:endParaRPr lang="en-AU" b="1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7067" y="3208509"/>
            <a:ext cx="5905500" cy="332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290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81232"/>
            <a:ext cx="8596668" cy="650790"/>
          </a:xfrm>
        </p:spPr>
        <p:txBody>
          <a:bodyPr>
            <a:normAutofit fontScale="90000"/>
          </a:bodyPr>
          <a:lstStyle/>
          <a:p>
            <a:r>
              <a:rPr lang="en-AU" i="1" dirty="0"/>
              <a:t>Roach</a:t>
            </a:r>
            <a:br>
              <a:rPr lang="en-AU" i="1" dirty="0"/>
            </a:br>
            <a:r>
              <a:rPr lang="en-AU" i="1" dirty="0"/>
              <a:t>v. Electoral Commissioner </a:t>
            </a:r>
            <a:r>
              <a:rPr lang="en-AU" dirty="0"/>
              <a:t>(2007) HCA 43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15762"/>
            <a:ext cx="6852050" cy="4525600"/>
          </a:xfrm>
        </p:spPr>
        <p:txBody>
          <a:bodyPr/>
          <a:lstStyle/>
          <a:p>
            <a:r>
              <a:rPr lang="en-AU" dirty="0" smtClean="0"/>
              <a:t>Background.</a:t>
            </a:r>
          </a:p>
          <a:p>
            <a:r>
              <a:rPr lang="en-AU" b="1" dirty="0"/>
              <a:t>Vickie Roach, Writer, </a:t>
            </a:r>
            <a:r>
              <a:rPr lang="en-AU" b="1" dirty="0" err="1"/>
              <a:t>Yuin</a:t>
            </a:r>
            <a:r>
              <a:rPr lang="en-AU" b="1" dirty="0"/>
              <a:t> </a:t>
            </a:r>
            <a:r>
              <a:rPr lang="en-AU" b="1" dirty="0" smtClean="0"/>
              <a:t>woman</a:t>
            </a:r>
          </a:p>
          <a:p>
            <a:r>
              <a:rPr lang="en-AU" b="1" dirty="0" smtClean="0"/>
              <a:t>Was in a violent relationship. Committed a crime (robbery)</a:t>
            </a:r>
          </a:p>
          <a:p>
            <a:r>
              <a:rPr lang="en-AU" b="1" dirty="0" smtClean="0"/>
              <a:t>Imprisoned</a:t>
            </a:r>
          </a:p>
          <a:p>
            <a:r>
              <a:rPr lang="en-AU" b="1" dirty="0" smtClean="0"/>
              <a:t>Her words, </a:t>
            </a:r>
            <a:r>
              <a:rPr lang="en-AU" dirty="0" smtClean="0"/>
              <a:t>“</a:t>
            </a:r>
            <a:r>
              <a:rPr lang="en-AU" dirty="0"/>
              <a:t>When I went away that last time, things had already started to change for me,” Vickie says. “I started studying sociology philosophy and literature. I’ve always been an avid reader and had a strong sense of justice, and started talking with the community lawyers and activists who were coming into the jail.”</a:t>
            </a:r>
            <a:endParaRPr lang="en-AU" b="1" dirty="0" smtClean="0"/>
          </a:p>
          <a:p>
            <a:pPr marL="0" indent="0">
              <a:buNone/>
            </a:pPr>
            <a:endParaRPr lang="en-A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9384" y="3707553"/>
            <a:ext cx="4507698" cy="3017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240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81232"/>
            <a:ext cx="8596668" cy="650790"/>
          </a:xfrm>
        </p:spPr>
        <p:txBody>
          <a:bodyPr>
            <a:normAutofit fontScale="90000"/>
          </a:bodyPr>
          <a:lstStyle/>
          <a:p>
            <a:r>
              <a:rPr lang="en-AU" i="1" dirty="0"/>
              <a:t>Roach</a:t>
            </a:r>
            <a:br>
              <a:rPr lang="en-AU" i="1" dirty="0"/>
            </a:br>
            <a:r>
              <a:rPr lang="en-AU" i="1" dirty="0"/>
              <a:t>v. Electoral Commissioner </a:t>
            </a:r>
            <a:r>
              <a:rPr lang="en-AU" dirty="0"/>
              <a:t>(2007) HCA 43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99286"/>
            <a:ext cx="8596668" cy="4542076"/>
          </a:xfrm>
        </p:spPr>
        <p:txBody>
          <a:bodyPr/>
          <a:lstStyle/>
          <a:p>
            <a:r>
              <a:rPr lang="en-AU" dirty="0"/>
              <a:t>In 2007, Vickie was instrumental in a High Court challenge that struck out legislation banning prisoners who were serving three years or less from voting. Now 56 and on the other side of the law, Vickie is a passionate advocate for change in the criminal justice system</a:t>
            </a:r>
            <a:r>
              <a:rPr lang="en-AU" dirty="0" smtClean="0"/>
              <a:t>.</a:t>
            </a:r>
          </a:p>
          <a:p>
            <a:endParaRPr lang="en-AU" dirty="0"/>
          </a:p>
          <a:p>
            <a:r>
              <a:rPr lang="en-AU" dirty="0" smtClean="0"/>
              <a:t>Lets examine the case; Beazer Chapter 4</a:t>
            </a:r>
          </a:p>
          <a:p>
            <a:endParaRPr lang="en-AU" dirty="0" smtClean="0"/>
          </a:p>
          <a:p>
            <a:endParaRPr lang="en-A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741" y="3713541"/>
            <a:ext cx="3658243" cy="2995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1365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81232"/>
            <a:ext cx="8596668" cy="650790"/>
          </a:xfrm>
        </p:spPr>
        <p:txBody>
          <a:bodyPr>
            <a:normAutofit fontScale="90000"/>
          </a:bodyPr>
          <a:lstStyle/>
          <a:p>
            <a:r>
              <a:rPr lang="en-AU" i="1" dirty="0"/>
              <a:t>Roach</a:t>
            </a:r>
            <a:br>
              <a:rPr lang="en-AU" i="1" dirty="0"/>
            </a:br>
            <a:r>
              <a:rPr lang="en-AU" i="1" dirty="0"/>
              <a:t>v. Electoral Commissioner </a:t>
            </a:r>
            <a:r>
              <a:rPr lang="en-AU" dirty="0"/>
              <a:t>(2007) HCA 43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46167"/>
            <a:ext cx="8596668" cy="5137266"/>
          </a:xfrm>
        </p:spPr>
        <p:txBody>
          <a:bodyPr/>
          <a:lstStyle/>
          <a:p>
            <a:pPr marL="0" indent="0">
              <a:buNone/>
            </a:pPr>
            <a:r>
              <a:rPr lang="en-AU" b="1" dirty="0" smtClean="0"/>
              <a:t>FACTS:</a:t>
            </a:r>
          </a:p>
          <a:p>
            <a:pPr marL="0" indent="0">
              <a:buNone/>
            </a:pPr>
            <a:r>
              <a:rPr lang="en-AU" dirty="0" smtClean="0"/>
              <a:t>2006 Commonwealth Legislation prohibiting convicted and sentenced prisoners in Australia from voting in elections.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AU" dirty="0" smtClean="0"/>
              <a:t>Vicki Roach was serving a 5 year sentence. She was still enrolled to vote in Kooyong, Victoria at this time.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AU" dirty="0" smtClean="0"/>
              <a:t>Before the 2006 Commonwealth legislation, only prisoners serving sentences greater than 3 years were banned from voting. The new </a:t>
            </a:r>
            <a:r>
              <a:rPr lang="en-AU" dirty="0" err="1" smtClean="0"/>
              <a:t>leghislation</a:t>
            </a:r>
            <a:r>
              <a:rPr lang="en-AU" dirty="0" smtClean="0"/>
              <a:t> banned all prisoners from voting.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AU" dirty="0" smtClean="0"/>
              <a:t>In 2007, Vicki Roach challenged the validity of the Commonwealth legislation in the High Court of Australia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31376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81232"/>
            <a:ext cx="8596668" cy="650790"/>
          </a:xfrm>
        </p:spPr>
        <p:txBody>
          <a:bodyPr>
            <a:normAutofit fontScale="90000"/>
          </a:bodyPr>
          <a:lstStyle/>
          <a:p>
            <a:r>
              <a:rPr lang="en-AU" i="1" dirty="0"/>
              <a:t>Roach</a:t>
            </a:r>
            <a:br>
              <a:rPr lang="en-AU" i="1" dirty="0"/>
            </a:br>
            <a:r>
              <a:rPr lang="en-AU" i="1" dirty="0"/>
              <a:t>v. Electoral Commissioner </a:t>
            </a:r>
            <a:r>
              <a:rPr lang="en-AU" dirty="0"/>
              <a:t>(2007) HCA 43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645920"/>
            <a:ext cx="8596668" cy="43954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b="1" dirty="0" smtClean="0"/>
              <a:t>Decision:</a:t>
            </a:r>
          </a:p>
          <a:p>
            <a:pPr marL="0" indent="0">
              <a:buNone/>
            </a:pPr>
            <a:r>
              <a:rPr lang="en-AU" dirty="0" smtClean="0"/>
              <a:t>Found in favour of Roach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AU" b="1" dirty="0" smtClean="0"/>
              <a:t>Reason for the decision:</a:t>
            </a:r>
          </a:p>
          <a:p>
            <a:r>
              <a:rPr lang="en-AU" dirty="0" smtClean="0"/>
              <a:t>2006 Commonwealth Electoral Acts were </a:t>
            </a:r>
            <a:r>
              <a:rPr lang="en-AU" dirty="0"/>
              <a:t>unconstitutional because they were not consistent with </a:t>
            </a:r>
            <a:r>
              <a:rPr lang="en-AU" dirty="0" smtClean="0"/>
              <a:t>the system </a:t>
            </a:r>
            <a:r>
              <a:rPr lang="en-AU" dirty="0"/>
              <a:t>of representative democracy established by the </a:t>
            </a:r>
            <a:r>
              <a:rPr lang="en-AU" dirty="0" smtClean="0"/>
              <a:t>Constitution.</a:t>
            </a:r>
          </a:p>
          <a:p>
            <a:r>
              <a:rPr lang="en-AU" dirty="0"/>
              <a:t>These sections of the </a:t>
            </a:r>
            <a:r>
              <a:rPr lang="en-AU" dirty="0" smtClean="0"/>
              <a:t>act prohibited </a:t>
            </a:r>
            <a:r>
              <a:rPr lang="en-AU" dirty="0"/>
              <a:t>all convicted and sentenced prisoners from voting in elections. </a:t>
            </a:r>
            <a:r>
              <a:rPr lang="en-AU" b="1" dirty="0"/>
              <a:t>Chief Justice </a:t>
            </a:r>
            <a:r>
              <a:rPr lang="en-AU" b="1" dirty="0" smtClean="0"/>
              <a:t>Gleeson concluded </a:t>
            </a:r>
            <a:r>
              <a:rPr lang="en-AU" dirty="0"/>
              <a:t>that the words of S7 and S24 had come to grant a constitutional protection of </a:t>
            </a:r>
            <a:r>
              <a:rPr lang="en-AU" dirty="0" smtClean="0"/>
              <a:t>the right </a:t>
            </a:r>
            <a:r>
              <a:rPr lang="en-AU" dirty="0"/>
              <a:t>to vote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195731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81232"/>
            <a:ext cx="8596668" cy="650790"/>
          </a:xfrm>
        </p:spPr>
        <p:txBody>
          <a:bodyPr>
            <a:normAutofit fontScale="90000"/>
          </a:bodyPr>
          <a:lstStyle/>
          <a:p>
            <a:r>
              <a:rPr lang="en-AU" i="1" dirty="0"/>
              <a:t>Roach</a:t>
            </a:r>
            <a:br>
              <a:rPr lang="en-AU" i="1" dirty="0"/>
            </a:br>
            <a:r>
              <a:rPr lang="en-AU" i="1" dirty="0"/>
              <a:t>v. Electoral Commissioner </a:t>
            </a:r>
            <a:r>
              <a:rPr lang="en-AU" dirty="0"/>
              <a:t>(2007) HCA 43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629295"/>
            <a:ext cx="8596668" cy="4412067"/>
          </a:xfrm>
        </p:spPr>
        <p:txBody>
          <a:bodyPr/>
          <a:lstStyle/>
          <a:p>
            <a:pPr marL="0" indent="0">
              <a:buNone/>
            </a:pPr>
            <a:r>
              <a:rPr lang="en-AU" b="1" dirty="0" smtClean="0"/>
              <a:t>Judges comments relevant for Implied Rights in our learning:</a:t>
            </a:r>
          </a:p>
          <a:p>
            <a:r>
              <a:rPr lang="en-AU" dirty="0"/>
              <a:t>Chief Justice Gleeson stated that the </a:t>
            </a:r>
            <a:r>
              <a:rPr lang="en-AU" dirty="0" smtClean="0"/>
              <a:t>right to </a:t>
            </a:r>
            <a:r>
              <a:rPr lang="en-AU" dirty="0"/>
              <a:t>vote could be removed for serious </a:t>
            </a:r>
            <a:r>
              <a:rPr lang="en-AU" dirty="0" smtClean="0"/>
              <a:t>criminal misconduct</a:t>
            </a:r>
            <a:r>
              <a:rPr lang="en-AU" dirty="0"/>
              <a:t>, but not removed for prisoners who </a:t>
            </a:r>
            <a:r>
              <a:rPr lang="en-AU" dirty="0" smtClean="0"/>
              <a:t>had been </a:t>
            </a:r>
            <a:r>
              <a:rPr lang="en-AU" dirty="0"/>
              <a:t>sentenced for less culpable criminal offences</a:t>
            </a:r>
            <a:r>
              <a:rPr lang="en-AU" dirty="0" smtClean="0"/>
              <a:t>.</a:t>
            </a:r>
          </a:p>
          <a:p>
            <a:endParaRPr lang="en-AU" b="1" dirty="0"/>
          </a:p>
          <a:p>
            <a:r>
              <a:rPr lang="en-AU" b="1" dirty="0" smtClean="0"/>
              <a:t>This implied that prisoners serving sentences for less serious crimes should be allowed to vote. </a:t>
            </a:r>
          </a:p>
          <a:p>
            <a:endParaRPr lang="en-AU" b="1" dirty="0"/>
          </a:p>
          <a:p>
            <a:r>
              <a:rPr lang="en-AU" b="1" dirty="0" smtClean="0"/>
              <a:t>2004 legislation banning prisoners who were serving sentences longer than 3 years was valid.</a:t>
            </a:r>
            <a:endParaRPr lang="en-AU" b="1" dirty="0"/>
          </a:p>
          <a:p>
            <a:pPr marL="0" indent="0">
              <a:buNone/>
            </a:pP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15925683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81232"/>
            <a:ext cx="8596668" cy="650790"/>
          </a:xfrm>
        </p:spPr>
        <p:txBody>
          <a:bodyPr/>
          <a:lstStyle/>
          <a:p>
            <a:r>
              <a:rPr lang="en-AU" dirty="0" smtClean="0"/>
              <a:t>The exam – which case to use??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972065"/>
            <a:ext cx="8596668" cy="5069297"/>
          </a:xfrm>
        </p:spPr>
        <p:txBody>
          <a:bodyPr/>
          <a:lstStyle/>
          <a:p>
            <a:r>
              <a:rPr lang="en-AU" dirty="0" smtClean="0"/>
              <a:t>In a short answer question, the </a:t>
            </a:r>
            <a:r>
              <a:rPr lang="en-AU" b="1" dirty="0" smtClean="0"/>
              <a:t>Lange case </a:t>
            </a:r>
            <a:r>
              <a:rPr lang="en-AU" dirty="0" smtClean="0"/>
              <a:t>will generally be the logical choice.</a:t>
            </a:r>
          </a:p>
          <a:p>
            <a:endParaRPr lang="en-AU" dirty="0"/>
          </a:p>
          <a:p>
            <a:r>
              <a:rPr lang="en-AU" dirty="0" smtClean="0"/>
              <a:t>Where the question is greater than 3 marks, </a:t>
            </a:r>
            <a:r>
              <a:rPr lang="en-AU" b="1" dirty="0" smtClean="0"/>
              <a:t>Roach</a:t>
            </a:r>
            <a:r>
              <a:rPr lang="en-AU" dirty="0" smtClean="0"/>
              <a:t> would enable you to explain how this implied right (to vote) has come about.</a:t>
            </a:r>
          </a:p>
          <a:p>
            <a:endParaRPr lang="en-AU" dirty="0"/>
          </a:p>
          <a:p>
            <a:r>
              <a:rPr lang="en-AU" b="1" dirty="0" smtClean="0"/>
              <a:t>The Strategy: </a:t>
            </a:r>
            <a:endParaRPr lang="en-AU" dirty="0" smtClean="0"/>
          </a:p>
          <a:p>
            <a:pPr marL="0" indent="0">
              <a:buNone/>
            </a:pPr>
            <a:r>
              <a:rPr lang="en-AU" b="1" dirty="0"/>
              <a:t> </a:t>
            </a:r>
            <a:r>
              <a:rPr lang="en-AU" b="1" dirty="0" smtClean="0"/>
              <a:t>    Summarise and study both cases. They are not complicated.</a:t>
            </a:r>
          </a:p>
          <a:p>
            <a:pPr marL="0" indent="0">
              <a:buNone/>
            </a:pPr>
            <a:r>
              <a:rPr lang="en-AU" dirty="0"/>
              <a:t> </a:t>
            </a:r>
            <a:r>
              <a:rPr lang="en-AU" dirty="0" smtClean="0"/>
              <a:t>    Use them in practice questions and see which case fits the best.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3614228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81232"/>
            <a:ext cx="8596668" cy="650790"/>
          </a:xfrm>
        </p:spPr>
        <p:txBody>
          <a:bodyPr/>
          <a:lstStyle/>
          <a:p>
            <a:r>
              <a:rPr lang="en-AU" dirty="0" smtClean="0"/>
              <a:t>Past question – 10 marker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972065"/>
            <a:ext cx="8596668" cy="5069297"/>
          </a:xfrm>
        </p:spPr>
        <p:txBody>
          <a:bodyPr/>
          <a:lstStyle/>
          <a:p>
            <a:r>
              <a:rPr lang="en-AU" sz="2000" b="1" dirty="0"/>
              <a:t>Question </a:t>
            </a:r>
            <a:r>
              <a:rPr lang="en-AU" sz="2000" b="1" dirty="0" smtClean="0"/>
              <a:t>13    2012     10 Marks</a:t>
            </a:r>
            <a:endParaRPr lang="en-AU" sz="2000" b="1" dirty="0"/>
          </a:p>
          <a:p>
            <a:pPr marL="0" indent="0">
              <a:buNone/>
            </a:pPr>
            <a:r>
              <a:rPr lang="en-AU" dirty="0"/>
              <a:t>‘Rights in Australia are well protected by the Commonwealth Constitution, in part because of section 128 </a:t>
            </a:r>
            <a:r>
              <a:rPr lang="en-AU" dirty="0" smtClean="0"/>
              <a:t>of the </a:t>
            </a:r>
            <a:r>
              <a:rPr lang="en-AU" dirty="0"/>
              <a:t>Constitution.’</a:t>
            </a:r>
          </a:p>
          <a:p>
            <a:pPr marL="0" indent="0">
              <a:buNone/>
            </a:pPr>
            <a:r>
              <a:rPr lang="en-AU" dirty="0"/>
              <a:t>Discuss the extent to which you agree or disagree with the above statement. In your answer, explain </a:t>
            </a:r>
            <a:r>
              <a:rPr lang="en-AU" dirty="0" smtClean="0"/>
              <a:t>the significance </a:t>
            </a:r>
            <a:r>
              <a:rPr lang="en-AU" dirty="0"/>
              <a:t>of </a:t>
            </a:r>
            <a:r>
              <a:rPr lang="en-AU" b="1" dirty="0"/>
              <a:t>one High Court case </a:t>
            </a:r>
            <a:r>
              <a:rPr lang="en-AU" dirty="0"/>
              <a:t>that you have studied related to the constitutional protection of rights </a:t>
            </a:r>
            <a:r>
              <a:rPr lang="en-AU" dirty="0" smtClean="0"/>
              <a:t>in Australia.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AU" b="1" dirty="0" smtClean="0"/>
              <a:t>Hughes:</a:t>
            </a:r>
          </a:p>
          <a:p>
            <a:pPr marL="0" indent="0">
              <a:buNone/>
            </a:pPr>
            <a:r>
              <a:rPr lang="en-AU" b="1" dirty="0" smtClean="0"/>
              <a:t>In my opinion this is a good question. In a paper worth 70 marks, here is an opportunity to really show the assessor your content knowledge and writing skills.</a:t>
            </a:r>
          </a:p>
          <a:p>
            <a:pPr marL="0" indent="0">
              <a:buNone/>
            </a:pPr>
            <a:r>
              <a:rPr lang="en-AU" b="1" dirty="0" smtClean="0"/>
              <a:t>Why? </a:t>
            </a:r>
            <a:r>
              <a:rPr lang="en-AU" dirty="0" smtClean="0"/>
              <a:t>In Outcome 2A we studies the constitution and referendums. In Outcome 2B we focus on the Constitution and how it protects our rights.</a:t>
            </a: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14058212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81232"/>
            <a:ext cx="8596668" cy="45719"/>
          </a:xfrm>
        </p:spPr>
        <p:txBody>
          <a:bodyPr>
            <a:normAutofit fontScale="90000"/>
          </a:bodyPr>
          <a:lstStyle/>
          <a:p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81233"/>
            <a:ext cx="8596668" cy="5860130"/>
          </a:xfrm>
        </p:spPr>
        <p:txBody>
          <a:bodyPr>
            <a:normAutofit fontScale="92500" lnSpcReduction="10000"/>
          </a:bodyPr>
          <a:lstStyle/>
          <a:p>
            <a:r>
              <a:rPr lang="en-AU" sz="2000" b="1" dirty="0"/>
              <a:t>Question 13    2012     10 Marks</a:t>
            </a:r>
          </a:p>
          <a:p>
            <a:pPr marL="0" indent="0">
              <a:buNone/>
            </a:pPr>
            <a:r>
              <a:rPr lang="en-AU" dirty="0"/>
              <a:t>‘Rights in Australia are well protected by the Commonwealth Constitution, in part because of section 128 of the Constitution.’</a:t>
            </a:r>
          </a:p>
          <a:p>
            <a:pPr marL="0" indent="0">
              <a:buNone/>
            </a:pPr>
            <a:r>
              <a:rPr lang="en-AU" dirty="0"/>
              <a:t>Discuss the extent to which you agree or disagree with the above statement. In your answer, explain the significance of </a:t>
            </a:r>
            <a:r>
              <a:rPr lang="en-AU" b="1" dirty="0"/>
              <a:t>one High Court case </a:t>
            </a:r>
            <a:r>
              <a:rPr lang="en-AU" dirty="0"/>
              <a:t>that you have studied related to the constitutional protection of rights in Australia</a:t>
            </a:r>
            <a:r>
              <a:rPr lang="en-AU" dirty="0" smtClean="0"/>
              <a:t>.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AU" dirty="0" smtClean="0"/>
              <a:t>Which case? Its obvious, use Roach.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AU" b="1" dirty="0" smtClean="0"/>
              <a:t>Examiners comments;</a:t>
            </a:r>
          </a:p>
          <a:p>
            <a:r>
              <a:rPr lang="en-AU" dirty="0"/>
              <a:t>To gain full marks, the following aspects needed to be covered.</a:t>
            </a:r>
          </a:p>
          <a:p>
            <a:r>
              <a:rPr lang="en-AU" dirty="0"/>
              <a:t> an indication of the extent to which the student agreed or disagreed with the statement</a:t>
            </a:r>
          </a:p>
          <a:p>
            <a:r>
              <a:rPr lang="en-AU" dirty="0"/>
              <a:t> discussion of the protection of rights by the Commonwealth Constitution, and in particular whether or not </a:t>
            </a:r>
            <a:r>
              <a:rPr lang="en-AU" dirty="0" smtClean="0"/>
              <a:t>they are </a:t>
            </a:r>
            <a:r>
              <a:rPr lang="en-AU" dirty="0"/>
              <a:t>well </a:t>
            </a:r>
            <a:r>
              <a:rPr lang="en-AU" dirty="0" smtClean="0"/>
              <a:t>protected.</a:t>
            </a:r>
          </a:p>
          <a:p>
            <a:r>
              <a:rPr lang="en-AU" dirty="0" smtClean="0"/>
              <a:t> whether or </a:t>
            </a:r>
            <a:r>
              <a:rPr lang="en-AU" dirty="0"/>
              <a:t>not section 128 protects rights in Australia</a:t>
            </a:r>
          </a:p>
          <a:p>
            <a:r>
              <a:rPr lang="en-AU" dirty="0"/>
              <a:t> an explanation of the significance of </a:t>
            </a:r>
            <a:r>
              <a:rPr lang="en-AU" b="1" dirty="0"/>
              <a:t>one High Court </a:t>
            </a:r>
            <a:r>
              <a:rPr lang="en-AU" dirty="0"/>
              <a:t>case related to the constitution protection of rights</a:t>
            </a:r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23292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81232"/>
            <a:ext cx="8596668" cy="650790"/>
          </a:xfrm>
        </p:spPr>
        <p:txBody>
          <a:bodyPr/>
          <a:lstStyle/>
          <a:p>
            <a:r>
              <a:rPr lang="en-AU" dirty="0" smtClean="0"/>
              <a:t>Examiners comments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972065"/>
            <a:ext cx="8596668" cy="5069297"/>
          </a:xfrm>
        </p:spPr>
        <p:txBody>
          <a:bodyPr/>
          <a:lstStyle/>
          <a:p>
            <a:r>
              <a:rPr lang="en-AU" dirty="0"/>
              <a:t>Stronger students used paragraphs to structure their answer, explained the significance of a High Court case </a:t>
            </a:r>
            <a:r>
              <a:rPr lang="en-AU" dirty="0" smtClean="0"/>
              <a:t>and methodically </a:t>
            </a:r>
            <a:r>
              <a:rPr lang="en-AU" dirty="0"/>
              <a:t>discussed the protection of rights in Australia, as well as the role of section 128 in that protection</a:t>
            </a:r>
            <a:r>
              <a:rPr lang="en-AU" dirty="0" smtClean="0"/>
              <a:t>, providing </a:t>
            </a:r>
            <a:r>
              <a:rPr lang="en-AU" dirty="0"/>
              <a:t>both strengths and weaknesses to that protection. </a:t>
            </a:r>
            <a:endParaRPr lang="en-AU" dirty="0" smtClean="0"/>
          </a:p>
          <a:p>
            <a:pPr marL="0" indent="0">
              <a:buNone/>
            </a:pPr>
            <a:endParaRPr lang="en-AU" dirty="0" smtClean="0"/>
          </a:p>
          <a:p>
            <a:r>
              <a:rPr lang="en-AU" dirty="0" smtClean="0"/>
              <a:t>It </a:t>
            </a:r>
            <a:r>
              <a:rPr lang="en-AU" dirty="0"/>
              <a:t>was pleasing to see that many students understood </a:t>
            </a:r>
            <a:r>
              <a:rPr lang="en-AU" dirty="0" smtClean="0"/>
              <a:t>what was </a:t>
            </a:r>
            <a:r>
              <a:rPr lang="en-AU" dirty="0"/>
              <a:t>required for this question. For example, stronger students </a:t>
            </a:r>
            <a:r>
              <a:rPr lang="en-AU" b="1" dirty="0"/>
              <a:t>did not </a:t>
            </a:r>
            <a:r>
              <a:rPr lang="en-AU" dirty="0"/>
              <a:t>go through the section 128 process as this was </a:t>
            </a:r>
            <a:r>
              <a:rPr lang="en-AU" dirty="0" smtClean="0"/>
              <a:t>not required</a:t>
            </a:r>
            <a:r>
              <a:rPr lang="en-AU" dirty="0"/>
              <a:t>; many students identified the three types of protection (structural, implied rights, express rights) in </a:t>
            </a:r>
            <a:r>
              <a:rPr lang="en-AU" dirty="0" smtClean="0"/>
              <a:t>their response.</a:t>
            </a:r>
          </a:p>
          <a:p>
            <a:endParaRPr lang="en-AU" dirty="0"/>
          </a:p>
          <a:p>
            <a:pPr marL="0" indent="0">
              <a:buNone/>
            </a:pPr>
            <a:r>
              <a:rPr lang="en-AU" b="1" dirty="0" smtClean="0"/>
              <a:t>Hughes: This would make an ideal SAC extended response question!</a:t>
            </a: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8189016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81232"/>
            <a:ext cx="8596668" cy="650790"/>
          </a:xfrm>
        </p:spPr>
        <p:txBody>
          <a:bodyPr/>
          <a:lstStyle/>
          <a:p>
            <a:r>
              <a:rPr lang="en-AU" dirty="0" smtClean="0"/>
              <a:t>Roach and Lange – the cases.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972065"/>
            <a:ext cx="8596668" cy="5069297"/>
          </a:xfrm>
        </p:spPr>
        <p:txBody>
          <a:bodyPr/>
          <a:lstStyle/>
          <a:p>
            <a:r>
              <a:rPr lang="en-AU" dirty="0" smtClean="0"/>
              <a:t>Know these cases and when to use them.</a:t>
            </a:r>
          </a:p>
          <a:p>
            <a:endParaRPr lang="en-AU" dirty="0"/>
          </a:p>
          <a:p>
            <a:r>
              <a:rPr lang="en-AU" dirty="0" smtClean="0"/>
              <a:t>Understand how implied rights works in our constitution.</a:t>
            </a:r>
          </a:p>
          <a:p>
            <a:endParaRPr lang="en-AU" dirty="0"/>
          </a:p>
          <a:p>
            <a:r>
              <a:rPr lang="en-AU" dirty="0" smtClean="0"/>
              <a:t>Have an opinion about this whole implied rights business. Why did it take a woman in prison to bring about this case?</a:t>
            </a:r>
          </a:p>
          <a:p>
            <a:r>
              <a:rPr lang="en-AU" dirty="0" smtClean="0"/>
              <a:t>Wasn’t Bob Brown in prison when the Franklin Dam case was in the High Court?</a:t>
            </a:r>
          </a:p>
          <a:p>
            <a:endParaRPr lang="en-AU" dirty="0"/>
          </a:p>
          <a:p>
            <a:r>
              <a:rPr lang="en-AU" dirty="0" smtClean="0"/>
              <a:t>Start thinking about how our system </a:t>
            </a:r>
            <a:r>
              <a:rPr lang="en-AU" b="1" dirty="0" smtClean="0"/>
              <a:t>stacks </a:t>
            </a:r>
            <a:r>
              <a:rPr lang="en-AU" b="1" smtClean="0"/>
              <a:t>up </a:t>
            </a:r>
            <a:r>
              <a:rPr lang="en-AU" smtClean="0"/>
              <a:t>when </a:t>
            </a:r>
            <a:r>
              <a:rPr lang="en-AU" dirty="0" smtClean="0"/>
              <a:t>we compare it to another country.</a:t>
            </a:r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3682299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80</TotalTime>
  <Words>968</Words>
  <Application>Microsoft Office PowerPoint</Application>
  <PresentationFormat>Widescreen</PresentationFormat>
  <Paragraphs>79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Trebuchet MS</vt:lpstr>
      <vt:lpstr>Wingdings 3</vt:lpstr>
      <vt:lpstr>Facet</vt:lpstr>
      <vt:lpstr>VCE Legal Studies 2016</vt:lpstr>
      <vt:lpstr>Roach v. Electoral Commissioner (2007) HCA 43</vt:lpstr>
      <vt:lpstr>Roach v. Electoral Commissioner (2007) HCA 43</vt:lpstr>
      <vt:lpstr>Roach v. Electoral Commissioner (2007) HCA 43</vt:lpstr>
      <vt:lpstr>Roach v. Electoral Commissioner (2007) HCA 43</vt:lpstr>
      <vt:lpstr>Roach v. Electoral Commissioner (2007) HCA 43</vt:lpstr>
      <vt:lpstr>The exam – which case to use??</vt:lpstr>
      <vt:lpstr>Past question – 10 marker</vt:lpstr>
      <vt:lpstr>PowerPoint Presentation</vt:lpstr>
      <vt:lpstr>Examiners comments</vt:lpstr>
      <vt:lpstr>Roach and Lange – the cases.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Hughes, Peter</dc:creator>
  <cp:lastModifiedBy>Hughes, Peter</cp:lastModifiedBy>
  <cp:revision>13</cp:revision>
  <dcterms:created xsi:type="dcterms:W3CDTF">2016-05-01T02:42:55Z</dcterms:created>
  <dcterms:modified xsi:type="dcterms:W3CDTF">2016-05-01T04:03:44Z</dcterms:modified>
</cp:coreProperties>
</file>