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4" r:id="rId4"/>
    <p:sldId id="263" r:id="rId5"/>
    <p:sldId id="262" r:id="rId6"/>
    <p:sldId id="261" r:id="rId7"/>
    <p:sldId id="260" r:id="rId8"/>
    <p:sldId id="265" r:id="rId9"/>
    <p:sldId id="273" r:id="rId10"/>
    <p:sldId id="272" r:id="rId11"/>
    <p:sldId id="271" r:id="rId12"/>
    <p:sldId id="270" r:id="rId13"/>
    <p:sldId id="269" r:id="rId14"/>
    <p:sldId id="26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4/20/2017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outh_Africa" TargetMode="External"/><Relationship Id="rId7" Type="http://schemas.openxmlformats.org/officeDocument/2006/relationships/hyperlink" Target="https://en.wikipedia.org/wiki/Government_of_South_Africa" TargetMode="External"/><Relationship Id="rId2" Type="http://schemas.openxmlformats.org/officeDocument/2006/relationships/hyperlink" Target="https://en.wikipedia.org/wiki/Law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Duty" TargetMode="External"/><Relationship Id="rId5" Type="http://schemas.openxmlformats.org/officeDocument/2006/relationships/hyperlink" Target="https://en.wikipedia.org/wiki/Human_rights" TargetMode="External"/><Relationship Id="rId4" Type="http://schemas.openxmlformats.org/officeDocument/2006/relationships/hyperlink" Target="https://en.wikipedia.org/wiki/Republic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Citation_of_Constitutional_Laws_Act,_2005" TargetMode="External"/><Relationship Id="rId2" Type="http://schemas.openxmlformats.org/officeDocument/2006/relationships/hyperlink" Target="https://en.wikipedia.org/wiki/Act_of_Parliament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9402" y="115329"/>
            <a:ext cx="7766936" cy="1161535"/>
          </a:xfrm>
        </p:spPr>
        <p:txBody>
          <a:bodyPr/>
          <a:lstStyle/>
          <a:p>
            <a:r>
              <a:rPr lang="en-AU" dirty="0" smtClean="0"/>
              <a:t>VCE Legal </a:t>
            </a:r>
            <a:r>
              <a:rPr lang="en-AU" smtClean="0"/>
              <a:t>Studies 2017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9402" y="1328286"/>
            <a:ext cx="7766936" cy="1398438"/>
          </a:xfrm>
        </p:spPr>
        <p:txBody>
          <a:bodyPr>
            <a:noAutofit/>
          </a:bodyPr>
          <a:lstStyle/>
          <a:p>
            <a:r>
              <a:rPr lang="en-AU" b="1" dirty="0" smtClean="0">
                <a:solidFill>
                  <a:schemeClr val="tx1"/>
                </a:solidFill>
              </a:rPr>
              <a:t>The Constitution and the Protection of Rights Part 4</a:t>
            </a:r>
          </a:p>
          <a:p>
            <a:r>
              <a:rPr lang="en-AU" b="1" dirty="0" smtClean="0">
                <a:solidFill>
                  <a:schemeClr val="tx1"/>
                </a:solidFill>
              </a:rPr>
              <a:t>Rights in the Republic of South </a:t>
            </a:r>
            <a:r>
              <a:rPr lang="en-AU" b="1" dirty="0">
                <a:solidFill>
                  <a:schemeClr val="tx1"/>
                </a:solidFill>
              </a:rPr>
              <a:t>A</a:t>
            </a:r>
            <a:r>
              <a:rPr lang="en-AU" b="1" dirty="0" smtClean="0">
                <a:solidFill>
                  <a:schemeClr val="tx1"/>
                </a:solidFill>
              </a:rPr>
              <a:t>frica.</a:t>
            </a:r>
          </a:p>
          <a:p>
            <a:r>
              <a:rPr lang="en-AU" b="1" dirty="0" smtClean="0">
                <a:solidFill>
                  <a:schemeClr val="tx1"/>
                </a:solidFill>
              </a:rPr>
              <a:t>A COMPARISON WITH THE COMMONWEALTH OF AUSTRALIA.</a:t>
            </a:r>
            <a:endParaRPr lang="en-AU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61" y="3080827"/>
            <a:ext cx="5528369" cy="36577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05383" y="5428735"/>
            <a:ext cx="3797643" cy="4616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sz="1200" dirty="0" smtClean="0"/>
              <a:t>1977 BELL’S BEACH PRO. THE MAN IN THE GLASSES IS SOUTH AFRICAN SURFER – SHAUN TOMPSON</a:t>
            </a:r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259429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81232"/>
            <a:ext cx="8596668" cy="650790"/>
          </a:xfrm>
        </p:spPr>
        <p:txBody>
          <a:bodyPr/>
          <a:lstStyle/>
          <a:p>
            <a:pPr algn="ctr"/>
            <a:r>
              <a:rPr lang="en-AU" dirty="0" smtClean="0"/>
              <a:t>Shaun </a:t>
            </a:r>
            <a:r>
              <a:rPr lang="en-AU" dirty="0" err="1" smtClean="0"/>
              <a:t>Tompson</a:t>
            </a:r>
            <a:r>
              <a:rPr lang="en-AU" dirty="0" smtClean="0"/>
              <a:t> 1977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972065"/>
            <a:ext cx="8596668" cy="5069297"/>
          </a:xfrm>
        </p:spPr>
        <p:txBody>
          <a:bodyPr>
            <a:normAutofit/>
          </a:bodyPr>
          <a:lstStyle/>
          <a:p>
            <a:r>
              <a:rPr lang="en-AU" dirty="0" smtClean="0"/>
              <a:t>In 1977, South African cricket, rugby and soccer teams were banned from coming to Australia.</a:t>
            </a:r>
          </a:p>
          <a:p>
            <a:r>
              <a:rPr lang="en-AU" dirty="0" smtClean="0"/>
              <a:t>In 1977, the South African Government practiced a form of discrimination against the native born ‘Indigenous Africans’.</a:t>
            </a:r>
          </a:p>
          <a:p>
            <a:r>
              <a:rPr lang="en-AU" dirty="0" smtClean="0"/>
              <a:t>It was called </a:t>
            </a:r>
            <a:r>
              <a:rPr lang="en-AU" b="1" dirty="0" smtClean="0"/>
              <a:t>apartheid.</a:t>
            </a:r>
          </a:p>
          <a:p>
            <a:endParaRPr lang="en-AU" dirty="0"/>
          </a:p>
          <a:p>
            <a:r>
              <a:rPr lang="en-AU" dirty="0" smtClean="0"/>
              <a:t>In 1977 the beginnings of a professional world surfing tour were starting to take place.</a:t>
            </a:r>
          </a:p>
          <a:p>
            <a:r>
              <a:rPr lang="en-AU" dirty="0" smtClean="0"/>
              <a:t>An opponent of apartheid, South African surfer Shaun </a:t>
            </a:r>
            <a:r>
              <a:rPr lang="en-AU" dirty="0" err="1" smtClean="0"/>
              <a:t>Tompson</a:t>
            </a:r>
            <a:r>
              <a:rPr lang="en-AU" dirty="0" smtClean="0"/>
              <a:t> was welcomed here and competed at the Rip Curl Pro. This was largely unnoticed by the media.</a:t>
            </a:r>
          </a:p>
          <a:p>
            <a:endParaRPr lang="en-AU" dirty="0"/>
          </a:p>
          <a:p>
            <a:r>
              <a:rPr lang="en-AU" dirty="0" smtClean="0"/>
              <a:t>Later in 1977, he became the first ISP World Champion. This would not </a:t>
            </a:r>
          </a:p>
          <a:p>
            <a:pPr marL="0" indent="0">
              <a:buNone/>
            </a:pPr>
            <a:r>
              <a:rPr lang="en-AU" dirty="0" smtClean="0"/>
              <a:t>     have been possible if he did not compete that year in Australia.</a:t>
            </a:r>
          </a:p>
          <a:p>
            <a:endParaRPr lang="en-AU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694" y="4563762"/>
            <a:ext cx="3421283" cy="222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82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81232"/>
            <a:ext cx="8596668" cy="650790"/>
          </a:xfrm>
        </p:spPr>
        <p:txBody>
          <a:bodyPr/>
          <a:lstStyle/>
          <a:p>
            <a:pPr algn="ctr"/>
            <a:r>
              <a:rPr lang="en-AU" dirty="0" smtClean="0"/>
              <a:t>APARTHEID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972065"/>
            <a:ext cx="8596668" cy="5069297"/>
          </a:xfrm>
        </p:spPr>
        <p:txBody>
          <a:bodyPr/>
          <a:lstStyle/>
          <a:p>
            <a:r>
              <a:rPr lang="en-AU" b="1" dirty="0"/>
              <a:t>Apartheid</a:t>
            </a:r>
            <a:r>
              <a:rPr lang="en-AU" dirty="0"/>
              <a:t> (Afrikaans pronunciation: [</a:t>
            </a:r>
            <a:r>
              <a:rPr lang="en-AU" dirty="0" err="1"/>
              <a:t>ɐˈpartɦɛit</a:t>
            </a:r>
            <a:r>
              <a:rPr lang="en-AU" dirty="0" smtClean="0"/>
              <a:t>];</a:t>
            </a:r>
          </a:p>
          <a:p>
            <a:r>
              <a:rPr lang="en-AU" dirty="0" smtClean="0"/>
              <a:t> </a:t>
            </a:r>
            <a:r>
              <a:rPr lang="en-AU" dirty="0"/>
              <a:t>an Afrikaans word meaning "separateness", or "the state of being apart", literally "apart -hood") was a system of </a:t>
            </a:r>
            <a:r>
              <a:rPr lang="en-AU" b="1" dirty="0"/>
              <a:t>racial segregation </a:t>
            </a:r>
            <a:r>
              <a:rPr lang="en-AU" dirty="0"/>
              <a:t>in South Africa enforced through legislation by the </a:t>
            </a:r>
            <a:r>
              <a:rPr lang="en-AU" dirty="0" smtClean="0"/>
              <a:t>South African National </a:t>
            </a:r>
            <a:r>
              <a:rPr lang="en-AU" dirty="0"/>
              <a:t>Party (NP), the governing party from </a:t>
            </a:r>
            <a:r>
              <a:rPr lang="en-AU" b="1" dirty="0"/>
              <a:t>1948 to </a:t>
            </a:r>
            <a:r>
              <a:rPr lang="en-AU" b="1" dirty="0" smtClean="0"/>
              <a:t>1994</a:t>
            </a:r>
          </a:p>
          <a:p>
            <a:endParaRPr lang="en-AU" b="1" dirty="0"/>
          </a:p>
          <a:p>
            <a:pPr marL="0" indent="0">
              <a:buNone/>
            </a:pPr>
            <a:r>
              <a:rPr lang="en-AU" b="1" dirty="0" smtClean="0"/>
              <a:t>In 2016 it is hard to image what apartheid looked like.</a:t>
            </a:r>
          </a:p>
          <a:p>
            <a:pPr marL="0" indent="0">
              <a:buNone/>
            </a:pPr>
            <a:endParaRPr lang="en-AU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8386" y="4555525"/>
            <a:ext cx="3162792" cy="22188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335" y="3863546"/>
            <a:ext cx="4386250" cy="29108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23" y="4102443"/>
            <a:ext cx="3430419" cy="264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27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81232"/>
            <a:ext cx="8596668" cy="650790"/>
          </a:xfrm>
        </p:spPr>
        <p:txBody>
          <a:bodyPr/>
          <a:lstStyle/>
          <a:p>
            <a:pPr algn="ctr"/>
            <a:r>
              <a:rPr lang="en-AU" dirty="0"/>
              <a:t>APARTHEID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972065"/>
            <a:ext cx="8596668" cy="5069297"/>
          </a:xfrm>
        </p:spPr>
        <p:txBody>
          <a:bodyPr/>
          <a:lstStyle/>
          <a:p>
            <a:r>
              <a:rPr lang="en-AU" dirty="0" smtClean="0"/>
              <a:t>For an ‘Indigenous African’, the years between 1948 to 1994 would have been a living hell in South Africa.</a:t>
            </a:r>
          </a:p>
          <a:p>
            <a:r>
              <a:rPr lang="en-AU" dirty="0" smtClean="0"/>
              <a:t>Australia felt so strongly about this we developed policies to block trade with South Africa called </a:t>
            </a:r>
            <a:r>
              <a:rPr lang="en-AU" b="1" dirty="0" smtClean="0"/>
              <a:t>Anti-Apartheid</a:t>
            </a:r>
            <a:r>
              <a:rPr lang="en-AU" dirty="0" smtClean="0"/>
              <a:t> policies.</a:t>
            </a:r>
          </a:p>
          <a:p>
            <a:r>
              <a:rPr lang="en-AU" dirty="0" smtClean="0"/>
              <a:t>Many countries also developed these policies and sport in South Africa was largely isolated from the rest of the world.</a:t>
            </a:r>
          </a:p>
          <a:p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3" y="3204457"/>
            <a:ext cx="2518947" cy="24937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515" y="2818041"/>
            <a:ext cx="2848488" cy="403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96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81232"/>
            <a:ext cx="8596668" cy="650790"/>
          </a:xfrm>
        </p:spPr>
        <p:txBody>
          <a:bodyPr/>
          <a:lstStyle/>
          <a:p>
            <a:pPr algn="ctr"/>
            <a:r>
              <a:rPr lang="en-AU" dirty="0"/>
              <a:t>APARTHEID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972065"/>
            <a:ext cx="8596668" cy="5069297"/>
          </a:xfrm>
        </p:spPr>
        <p:txBody>
          <a:bodyPr/>
          <a:lstStyle/>
          <a:p>
            <a:r>
              <a:rPr lang="en-AU" dirty="0" smtClean="0"/>
              <a:t>Nelson Mandela</a:t>
            </a:r>
          </a:p>
          <a:p>
            <a:r>
              <a:rPr lang="en-AU" dirty="0" smtClean="0"/>
              <a:t>Opposed apartheid. Arrested and jailed in 1962</a:t>
            </a:r>
          </a:p>
          <a:p>
            <a:r>
              <a:rPr lang="en-AU" dirty="0" smtClean="0"/>
              <a:t>Spent 27 years in jail.</a:t>
            </a:r>
          </a:p>
          <a:p>
            <a:r>
              <a:rPr lang="en-AU" dirty="0" smtClean="0"/>
              <a:t>Many saw him as their spiritual leader. Waiting for him to lead them to freedom from apartheid.</a:t>
            </a:r>
          </a:p>
          <a:p>
            <a:r>
              <a:rPr lang="en-AU" dirty="0" smtClean="0"/>
              <a:t>An international campaign lead to his release in 1990. </a:t>
            </a:r>
          </a:p>
          <a:p>
            <a:r>
              <a:rPr lang="en-AU" b="1" dirty="0" smtClean="0"/>
              <a:t>Escalating violence and tension in South Africa in 1994 </a:t>
            </a:r>
            <a:r>
              <a:rPr lang="en-AU" dirty="0" smtClean="0"/>
              <a:t>saw the government negotiate with Mandela to arrange the first Multi-Racial elections.</a:t>
            </a:r>
          </a:p>
          <a:p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588" y="4440195"/>
            <a:ext cx="4297166" cy="2263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45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81232"/>
            <a:ext cx="8596668" cy="650790"/>
          </a:xfrm>
        </p:spPr>
        <p:txBody>
          <a:bodyPr/>
          <a:lstStyle/>
          <a:p>
            <a:pPr algn="ctr"/>
            <a:r>
              <a:rPr lang="en-AU" dirty="0"/>
              <a:t>APARTHEID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972065"/>
            <a:ext cx="8596668" cy="5069297"/>
          </a:xfrm>
        </p:spPr>
        <p:txBody>
          <a:bodyPr>
            <a:normAutofit/>
          </a:bodyPr>
          <a:lstStyle/>
          <a:p>
            <a:r>
              <a:rPr lang="en-AU" dirty="0" smtClean="0"/>
              <a:t>Nelson Mandela 1994</a:t>
            </a:r>
          </a:p>
          <a:p>
            <a:r>
              <a:rPr lang="en-AU" dirty="0" smtClean="0"/>
              <a:t>In 1994 his ANC party was elected to government.</a:t>
            </a:r>
          </a:p>
          <a:p>
            <a:r>
              <a:rPr lang="en-AU" dirty="0" smtClean="0"/>
              <a:t>Mandela remained president from 1994 to 1999</a:t>
            </a:r>
          </a:p>
          <a:p>
            <a:pPr marL="0" indent="0">
              <a:buNone/>
            </a:pPr>
            <a:endParaRPr lang="en-AU" dirty="0"/>
          </a:p>
          <a:p>
            <a:pPr>
              <a:buAutoNum type="arabicPlain" startAt="1994"/>
            </a:pPr>
            <a:r>
              <a:rPr lang="en-AU" dirty="0" smtClean="0"/>
              <a:t>    Mandela arranged the new Constitution for South Africa.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 smtClean="0"/>
              <a:t>WITH THIS HISTORY BEHIND US, SOUTH AFRICA NOW HAS THE MOST MODERN CONSTITUTION THAT WE CAN STUDY IN VCE LEGAL STUDIES. </a:t>
            </a:r>
          </a:p>
          <a:p>
            <a:pPr marL="0" indent="0">
              <a:buNone/>
            </a:pPr>
            <a:r>
              <a:rPr lang="en-AU" dirty="0" smtClean="0"/>
              <a:t>AS AN ASSESSOR, </a:t>
            </a:r>
            <a:r>
              <a:rPr lang="en-AU" b="1" dirty="0" smtClean="0"/>
              <a:t>I HAVE FOUND </a:t>
            </a:r>
            <a:r>
              <a:rPr lang="en-AU" dirty="0" smtClean="0"/>
              <a:t>THIS COUNTRY THE BEST ONE TO COMPARE WITH AUSTRALIA IN CONSTITUTIONAL MATTERS.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b="1" dirty="0" smtClean="0"/>
              <a:t>You are the one who will make the decision on which country’s </a:t>
            </a:r>
          </a:p>
          <a:p>
            <a:pPr marL="0" indent="0">
              <a:buNone/>
            </a:pPr>
            <a:r>
              <a:rPr lang="en-AU" b="1" dirty="0" smtClean="0"/>
              <a:t>Constitution  you will specialise in.</a:t>
            </a:r>
          </a:p>
          <a:p>
            <a:pPr marL="0" indent="0">
              <a:buNone/>
            </a:pPr>
            <a:endParaRPr lang="en-AU" dirty="0" smtClean="0"/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584" y="4511089"/>
            <a:ext cx="3324610" cy="227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705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81232"/>
            <a:ext cx="8596668" cy="650790"/>
          </a:xfrm>
        </p:spPr>
        <p:txBody>
          <a:bodyPr/>
          <a:lstStyle/>
          <a:p>
            <a:pPr algn="ctr"/>
            <a:r>
              <a:rPr lang="en-AU" dirty="0" smtClean="0"/>
              <a:t>The Constitution of South Africa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972065"/>
            <a:ext cx="8596668" cy="5069297"/>
          </a:xfrm>
        </p:spPr>
        <p:txBody>
          <a:bodyPr/>
          <a:lstStyle/>
          <a:p>
            <a:r>
              <a:rPr lang="en-AU" b="1" dirty="0">
                <a:solidFill>
                  <a:schemeClr val="tx1"/>
                </a:solidFill>
              </a:rPr>
              <a:t>The Constitution of South Africa is the supreme </a:t>
            </a:r>
            <a:r>
              <a:rPr lang="en-AU" b="1" dirty="0">
                <a:solidFill>
                  <a:schemeClr val="tx1"/>
                </a:solidFill>
                <a:hlinkClick r:id="rId2" tooltip="Law"/>
              </a:rPr>
              <a:t>law</a:t>
            </a:r>
            <a:r>
              <a:rPr lang="en-AU" b="1" dirty="0">
                <a:solidFill>
                  <a:schemeClr val="tx1"/>
                </a:solidFill>
              </a:rPr>
              <a:t> of the country of </a:t>
            </a:r>
            <a:r>
              <a:rPr lang="en-AU" b="1" dirty="0">
                <a:solidFill>
                  <a:schemeClr val="tx1"/>
                </a:solidFill>
                <a:hlinkClick r:id="rId3" tooltip="South Africa"/>
              </a:rPr>
              <a:t>South Africa</a:t>
            </a:r>
            <a:r>
              <a:rPr lang="en-AU" b="1" dirty="0">
                <a:solidFill>
                  <a:schemeClr val="tx1"/>
                </a:solidFill>
              </a:rPr>
              <a:t>. </a:t>
            </a:r>
            <a:endParaRPr lang="en-AU" b="1" dirty="0" smtClean="0">
              <a:solidFill>
                <a:schemeClr val="tx1"/>
              </a:solidFill>
            </a:endParaRPr>
          </a:p>
          <a:p>
            <a:endParaRPr lang="en-AU" b="1" dirty="0">
              <a:solidFill>
                <a:schemeClr val="tx1"/>
              </a:solidFill>
            </a:endParaRPr>
          </a:p>
          <a:p>
            <a:endParaRPr lang="en-AU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AU" b="1" dirty="0" smtClean="0">
              <a:solidFill>
                <a:schemeClr val="tx1"/>
              </a:solidFill>
            </a:endParaRPr>
          </a:p>
          <a:p>
            <a:endParaRPr lang="en-AU" b="1" dirty="0">
              <a:solidFill>
                <a:schemeClr val="tx1"/>
              </a:solidFill>
            </a:endParaRPr>
          </a:p>
          <a:p>
            <a:r>
              <a:rPr lang="en-AU" b="1" dirty="0" smtClean="0">
                <a:solidFill>
                  <a:schemeClr val="tx1"/>
                </a:solidFill>
              </a:rPr>
              <a:t>It </a:t>
            </a:r>
            <a:r>
              <a:rPr lang="en-AU" b="1" dirty="0">
                <a:solidFill>
                  <a:schemeClr val="tx1"/>
                </a:solidFill>
              </a:rPr>
              <a:t>provides the legal foundation for the existence of the </a:t>
            </a:r>
            <a:r>
              <a:rPr lang="en-AU" b="1" dirty="0">
                <a:solidFill>
                  <a:schemeClr val="tx1"/>
                </a:solidFill>
                <a:hlinkClick r:id="rId4" tooltip="Republic"/>
              </a:rPr>
              <a:t>republic</a:t>
            </a:r>
            <a:r>
              <a:rPr lang="en-AU" b="1" dirty="0">
                <a:solidFill>
                  <a:schemeClr val="tx1"/>
                </a:solidFill>
              </a:rPr>
              <a:t>, sets out the </a:t>
            </a:r>
            <a:r>
              <a:rPr lang="en-AU" b="1" dirty="0">
                <a:solidFill>
                  <a:schemeClr val="tx1"/>
                </a:solidFill>
                <a:hlinkClick r:id="rId5" tooltip="Human rights"/>
              </a:rPr>
              <a:t>rights</a:t>
            </a:r>
            <a:r>
              <a:rPr lang="en-AU" b="1" dirty="0">
                <a:solidFill>
                  <a:schemeClr val="tx1"/>
                </a:solidFill>
              </a:rPr>
              <a:t> and </a:t>
            </a:r>
            <a:r>
              <a:rPr lang="en-AU" b="1" dirty="0">
                <a:solidFill>
                  <a:schemeClr val="tx1"/>
                </a:solidFill>
                <a:hlinkClick r:id="rId6" tooltip="Duty"/>
              </a:rPr>
              <a:t>duties</a:t>
            </a:r>
            <a:r>
              <a:rPr lang="en-AU" b="1" dirty="0">
                <a:solidFill>
                  <a:schemeClr val="tx1"/>
                </a:solidFill>
              </a:rPr>
              <a:t> of its citizens, and defines the structure of the </a:t>
            </a:r>
            <a:r>
              <a:rPr lang="en-AU" b="1" dirty="0">
                <a:solidFill>
                  <a:schemeClr val="tx1"/>
                </a:solidFill>
                <a:hlinkClick r:id="rId7" tooltip="Government of South Africa"/>
              </a:rPr>
              <a:t>government</a:t>
            </a:r>
            <a:r>
              <a:rPr lang="en-AU" b="1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5467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81232"/>
            <a:ext cx="8596668" cy="650790"/>
          </a:xfrm>
        </p:spPr>
        <p:txBody>
          <a:bodyPr/>
          <a:lstStyle/>
          <a:p>
            <a:pPr algn="ctr"/>
            <a:r>
              <a:rPr lang="en-AU" dirty="0" smtClean="0"/>
              <a:t>The Constitution of South </a:t>
            </a:r>
            <a:r>
              <a:rPr lang="en-AU" dirty="0"/>
              <a:t>A</a:t>
            </a:r>
            <a:r>
              <a:rPr lang="en-AU" dirty="0" smtClean="0"/>
              <a:t>frica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972065"/>
            <a:ext cx="8596668" cy="5069297"/>
          </a:xfrm>
        </p:spPr>
        <p:txBody>
          <a:bodyPr/>
          <a:lstStyle/>
          <a:p>
            <a:r>
              <a:rPr lang="en-AU" b="1" dirty="0">
                <a:solidFill>
                  <a:schemeClr val="tx1"/>
                </a:solidFill>
              </a:rPr>
              <a:t>Since 1996, the Constitution has been amended by seventeen amendment acts. </a:t>
            </a:r>
            <a:endParaRPr lang="en-AU" b="1" dirty="0" smtClean="0">
              <a:solidFill>
                <a:schemeClr val="tx1"/>
              </a:solidFill>
            </a:endParaRPr>
          </a:p>
          <a:p>
            <a:endParaRPr lang="en-AU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AU" b="1" dirty="0" smtClean="0">
              <a:solidFill>
                <a:schemeClr val="tx1"/>
              </a:solidFill>
            </a:endParaRPr>
          </a:p>
          <a:p>
            <a:r>
              <a:rPr lang="en-AU" b="1" dirty="0" smtClean="0">
                <a:solidFill>
                  <a:schemeClr val="tx1"/>
                </a:solidFill>
              </a:rPr>
              <a:t>The </a:t>
            </a:r>
            <a:r>
              <a:rPr lang="en-AU" b="1" dirty="0">
                <a:solidFill>
                  <a:schemeClr val="tx1"/>
                </a:solidFill>
              </a:rPr>
              <a:t>Constitution is formally entitled the "Constitution of the Republic of South Africa, 1996</a:t>
            </a:r>
            <a:r>
              <a:rPr lang="en-AU" b="1" dirty="0" smtClean="0">
                <a:solidFill>
                  <a:schemeClr val="tx1"/>
                </a:solidFill>
              </a:rPr>
              <a:t>.“</a:t>
            </a:r>
          </a:p>
          <a:p>
            <a:endParaRPr lang="en-AU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AU" b="1" dirty="0" smtClean="0">
              <a:solidFill>
                <a:schemeClr val="tx1"/>
              </a:solidFill>
            </a:endParaRPr>
          </a:p>
          <a:p>
            <a:r>
              <a:rPr lang="en-AU" b="1" dirty="0" smtClean="0">
                <a:solidFill>
                  <a:schemeClr val="tx1"/>
                </a:solidFill>
              </a:rPr>
              <a:t> </a:t>
            </a:r>
            <a:r>
              <a:rPr lang="en-AU" b="1" dirty="0">
                <a:solidFill>
                  <a:schemeClr val="tx1"/>
                </a:solidFill>
              </a:rPr>
              <a:t>It was previously also numbered as if it were an </a:t>
            </a:r>
            <a:r>
              <a:rPr lang="en-AU" b="1" dirty="0">
                <a:solidFill>
                  <a:schemeClr val="tx1"/>
                </a:solidFill>
                <a:hlinkClick r:id="rId2" tooltip="Act of Parliament"/>
              </a:rPr>
              <a:t>Act of Parliament</a:t>
            </a:r>
            <a:r>
              <a:rPr lang="en-AU" b="1" dirty="0">
                <a:solidFill>
                  <a:schemeClr val="tx1"/>
                </a:solidFill>
              </a:rPr>
              <a:t>—Act No. 108 of 1996—but, since the passage of the </a:t>
            </a:r>
            <a:r>
              <a:rPr lang="en-AU" b="1" dirty="0">
                <a:solidFill>
                  <a:schemeClr val="tx1"/>
                </a:solidFill>
                <a:hlinkClick r:id="rId3" tooltip="Citation of Constitutional Laws Act, 2005"/>
              </a:rPr>
              <a:t>Citation of Constitutional Laws Act</a:t>
            </a:r>
            <a:r>
              <a:rPr lang="en-AU" b="1" dirty="0" smtClean="0">
                <a:solidFill>
                  <a:schemeClr val="tx1"/>
                </a:solidFill>
              </a:rPr>
              <a:t>, </a:t>
            </a:r>
            <a:r>
              <a:rPr lang="en-AU" b="1" dirty="0">
                <a:solidFill>
                  <a:schemeClr val="tx1"/>
                </a:solidFill>
              </a:rPr>
              <a:t>neither it nor the acts amending it are allocated act numbers.</a:t>
            </a:r>
          </a:p>
        </p:txBody>
      </p:sp>
    </p:spTree>
    <p:extLst>
      <p:ext uri="{BB962C8B-B14F-4D97-AF65-F5344CB8AC3E}">
        <p14:creationId xmlns:p14="http://schemas.microsoft.com/office/powerpoint/2010/main" val="336314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81232"/>
            <a:ext cx="8596668" cy="650790"/>
          </a:xfrm>
        </p:spPr>
        <p:txBody>
          <a:bodyPr/>
          <a:lstStyle/>
          <a:p>
            <a:pPr algn="ctr"/>
            <a:r>
              <a:rPr lang="en-AU" dirty="0" smtClean="0"/>
              <a:t>Vital Information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972065"/>
            <a:ext cx="8596668" cy="5069297"/>
          </a:xfrm>
        </p:spPr>
        <p:txBody>
          <a:bodyPr/>
          <a:lstStyle/>
          <a:p>
            <a:pPr marL="0" indent="0">
              <a:buNone/>
            </a:pPr>
            <a:r>
              <a:rPr lang="en-AU" dirty="0" smtClean="0"/>
              <a:t> </a:t>
            </a:r>
            <a:r>
              <a:rPr lang="en-AU" b="1" dirty="0" smtClean="0"/>
              <a:t>DIFFERENCE BETWEEN OUR CONSTITUTIONS</a:t>
            </a:r>
          </a:p>
          <a:p>
            <a:pPr marL="0" indent="0">
              <a:buNone/>
            </a:pPr>
            <a:endParaRPr lang="en-AU" dirty="0" smtClean="0"/>
          </a:p>
          <a:p>
            <a:r>
              <a:rPr lang="en-AU" dirty="0" smtClean="0"/>
              <a:t>Chapter Two of the Constitution of South Africa contains the Bill of Rights.</a:t>
            </a:r>
          </a:p>
          <a:p>
            <a:r>
              <a:rPr lang="en-AU" dirty="0" smtClean="0"/>
              <a:t>There is no Bill of Rights in Australia.</a:t>
            </a:r>
          </a:p>
          <a:p>
            <a:pPr marL="0" indent="0">
              <a:buNone/>
            </a:pPr>
            <a:endParaRPr lang="en-AU" dirty="0" smtClean="0"/>
          </a:p>
          <a:p>
            <a:endParaRPr lang="en-AU" dirty="0"/>
          </a:p>
          <a:p>
            <a:r>
              <a:rPr lang="en-AU" dirty="0" smtClean="0"/>
              <a:t>The South African Constitution contains a comprehensive list of rights. You would need to know specific examples of these or cases to show this difference. </a:t>
            </a:r>
            <a:r>
              <a:rPr lang="en-AU" dirty="0" err="1" smtClean="0"/>
              <a:t>Eg</a:t>
            </a:r>
            <a:r>
              <a:rPr lang="en-AU" dirty="0" smtClean="0"/>
              <a:t> equality, privacy, expression and human dignity.</a:t>
            </a:r>
          </a:p>
          <a:p>
            <a:r>
              <a:rPr lang="en-AU" dirty="0" smtClean="0"/>
              <a:t>Australia’s Constitutional protection of rights is not comprehensive. It is limited to 5 express rights.</a:t>
            </a:r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89724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81232"/>
            <a:ext cx="8596668" cy="650790"/>
          </a:xfrm>
        </p:spPr>
        <p:txBody>
          <a:bodyPr/>
          <a:lstStyle/>
          <a:p>
            <a:pPr algn="ctr"/>
            <a:r>
              <a:rPr lang="en-AU" dirty="0"/>
              <a:t>Vital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972065"/>
            <a:ext cx="8596668" cy="5815913"/>
          </a:xfrm>
        </p:spPr>
        <p:txBody>
          <a:bodyPr/>
          <a:lstStyle/>
          <a:p>
            <a:r>
              <a:rPr lang="en-AU" b="1" dirty="0"/>
              <a:t>DIFFERENCE BETWEEN OUR CONSTITUTIONS</a:t>
            </a:r>
          </a:p>
          <a:p>
            <a:endParaRPr lang="en-AU" dirty="0" smtClean="0"/>
          </a:p>
          <a:p>
            <a:r>
              <a:rPr lang="en-AU" dirty="0" smtClean="0"/>
              <a:t>A special feature of the South African Bill of Rights is its inclusion of economic, social and cultural rights.</a:t>
            </a:r>
          </a:p>
          <a:p>
            <a:r>
              <a:rPr lang="en-AU" dirty="0" smtClean="0"/>
              <a:t>Australia only has the 5 express rights.</a:t>
            </a:r>
          </a:p>
          <a:p>
            <a:endParaRPr lang="en-AU" dirty="0"/>
          </a:p>
          <a:p>
            <a:endParaRPr lang="en-AU" dirty="0" smtClean="0"/>
          </a:p>
          <a:p>
            <a:r>
              <a:rPr lang="en-AU" dirty="0" smtClean="0"/>
              <a:t>South African Courts are required to interpret statutes in accordance with the Bill of Rights.</a:t>
            </a:r>
          </a:p>
          <a:p>
            <a:r>
              <a:rPr lang="en-AU" dirty="0" smtClean="0"/>
              <a:t>Remember, Australia does not have a Bill of Rights.</a:t>
            </a:r>
          </a:p>
          <a:p>
            <a:endParaRPr lang="en-AU" dirty="0"/>
          </a:p>
          <a:p>
            <a:r>
              <a:rPr lang="en-AU" dirty="0" smtClean="0"/>
              <a:t>Finally, in SA, rights can be limited where justified in a free and democratic society. (Rights cannot be limited in Australia)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5766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81232"/>
            <a:ext cx="8596668" cy="650790"/>
          </a:xfrm>
        </p:spPr>
        <p:txBody>
          <a:bodyPr/>
          <a:lstStyle/>
          <a:p>
            <a:pPr algn="ctr"/>
            <a:r>
              <a:rPr lang="en-AU" dirty="0"/>
              <a:t>Vital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972065"/>
            <a:ext cx="8596668" cy="5069297"/>
          </a:xfrm>
        </p:spPr>
        <p:txBody>
          <a:bodyPr/>
          <a:lstStyle/>
          <a:p>
            <a:r>
              <a:rPr lang="en-AU" b="1" dirty="0" smtClean="0"/>
              <a:t>SIMILARITIES BETWEEN </a:t>
            </a:r>
            <a:r>
              <a:rPr lang="en-AU" b="1" dirty="0"/>
              <a:t>OUR </a:t>
            </a:r>
            <a:r>
              <a:rPr lang="en-AU" b="1" dirty="0" smtClean="0"/>
              <a:t>CONSTITUTIONS</a:t>
            </a:r>
          </a:p>
          <a:p>
            <a:endParaRPr lang="en-AU" b="1" dirty="0"/>
          </a:p>
          <a:p>
            <a:r>
              <a:rPr lang="en-AU" b="1" dirty="0" smtClean="0"/>
              <a:t>Both countries have rights that are </a:t>
            </a:r>
            <a:r>
              <a:rPr lang="en-AU" b="1" u="sng" dirty="0" smtClean="0"/>
              <a:t>entrenched in their constitutions</a:t>
            </a:r>
            <a:r>
              <a:rPr lang="en-AU" b="1" dirty="0" smtClean="0"/>
              <a:t>. They can only be abolished if the constitution is amended.</a:t>
            </a:r>
            <a:endParaRPr lang="en-AU" b="1" dirty="0"/>
          </a:p>
          <a:p>
            <a:endParaRPr lang="en-AU" dirty="0" smtClean="0"/>
          </a:p>
          <a:p>
            <a:r>
              <a:rPr lang="en-AU" dirty="0" smtClean="0"/>
              <a:t>Rights in both countries are fully enforceable. In South Africa, legislation that infringes any of their rights can be declared invalid by the Constitutional Court. (this is similar to Australia)</a:t>
            </a:r>
          </a:p>
          <a:p>
            <a:endParaRPr lang="en-AU" dirty="0"/>
          </a:p>
          <a:p>
            <a:r>
              <a:rPr lang="en-AU" dirty="0" smtClean="0"/>
              <a:t>South African courts are to develop common law in accordance with the Bill of Rights. Similarly common law in Australia will need to comply with any constitutional requirements.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2819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81232"/>
            <a:ext cx="8596668" cy="650790"/>
          </a:xfrm>
        </p:spPr>
        <p:txBody>
          <a:bodyPr/>
          <a:lstStyle/>
          <a:p>
            <a:pPr algn="ctr"/>
            <a:r>
              <a:rPr lang="en-AU" dirty="0" smtClean="0"/>
              <a:t>Practice Question – YOU TRY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972065"/>
            <a:ext cx="8596668" cy="5069297"/>
          </a:xfrm>
        </p:spPr>
        <p:txBody>
          <a:bodyPr/>
          <a:lstStyle/>
          <a:p>
            <a:r>
              <a:rPr lang="en-AU" b="1" dirty="0" smtClean="0"/>
              <a:t>Using one similarity and one difference, compare Australia’s constitutional approach to the protection of rights with the approach adopted by South Africa.                      6  marks</a:t>
            </a:r>
          </a:p>
          <a:p>
            <a:pPr marL="0" indent="0">
              <a:buNone/>
            </a:pPr>
            <a:r>
              <a:rPr lang="en-AU" b="1" dirty="0"/>
              <a:t> </a:t>
            </a:r>
            <a:r>
              <a:rPr lang="en-AU" b="1" dirty="0" smtClean="0"/>
              <a:t>    </a:t>
            </a:r>
            <a:r>
              <a:rPr lang="en-AU" dirty="0" smtClean="0"/>
              <a:t>12 minutes</a:t>
            </a:r>
          </a:p>
          <a:p>
            <a:endParaRPr lang="en-AU" b="1" dirty="0"/>
          </a:p>
          <a:p>
            <a:r>
              <a:rPr lang="en-AU" dirty="0" smtClean="0"/>
              <a:t>Miss </a:t>
            </a:r>
            <a:r>
              <a:rPr lang="en-AU" dirty="0" err="1" smtClean="0"/>
              <a:t>Horbach</a:t>
            </a:r>
            <a:r>
              <a:rPr lang="en-AU" dirty="0" smtClean="0"/>
              <a:t> will hand out a word document with the question on it. Please answer it and hand in for grading.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6153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81232"/>
            <a:ext cx="8596668" cy="650790"/>
          </a:xfrm>
        </p:spPr>
        <p:txBody>
          <a:bodyPr/>
          <a:lstStyle/>
          <a:p>
            <a:pPr algn="ctr"/>
            <a:r>
              <a:rPr lang="en-AU" dirty="0" smtClean="0"/>
              <a:t>What you need to know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972065"/>
            <a:ext cx="8596668" cy="5069297"/>
          </a:xfrm>
        </p:spPr>
        <p:txBody>
          <a:bodyPr/>
          <a:lstStyle/>
          <a:p>
            <a:pPr marL="0" indent="0">
              <a:buNone/>
            </a:pPr>
            <a:r>
              <a:rPr lang="en-AU" dirty="0" smtClean="0"/>
              <a:t>Extract from the study design. This what you are expected to know:</a:t>
            </a:r>
          </a:p>
          <a:p>
            <a:pPr marL="0" indent="0">
              <a:buNone/>
            </a:pPr>
            <a:endParaRPr lang="en-AU" dirty="0"/>
          </a:p>
          <a:p>
            <a:r>
              <a:rPr lang="en-AU" b="1" dirty="0" smtClean="0"/>
              <a:t>Evaluate</a:t>
            </a:r>
            <a:r>
              <a:rPr lang="en-AU" dirty="0" smtClean="0"/>
              <a:t> the </a:t>
            </a:r>
            <a:r>
              <a:rPr lang="en-AU" dirty="0"/>
              <a:t>means by which the Commonwealth Constitution protects rights, including structural protection</a:t>
            </a:r>
            <a:r>
              <a:rPr lang="en-AU" dirty="0" smtClean="0"/>
              <a:t>, express </a:t>
            </a:r>
            <a:r>
              <a:rPr lang="en-AU" dirty="0"/>
              <a:t>rights, and implied </a:t>
            </a:r>
            <a:r>
              <a:rPr lang="en-AU" dirty="0" smtClean="0"/>
              <a:t>rights</a:t>
            </a:r>
          </a:p>
          <a:p>
            <a:endParaRPr lang="en-AU" dirty="0"/>
          </a:p>
          <a:p>
            <a:endParaRPr lang="en-AU" dirty="0"/>
          </a:p>
          <a:p>
            <a:r>
              <a:rPr lang="en-AU" dirty="0" smtClean="0"/>
              <a:t>the </a:t>
            </a:r>
            <a:r>
              <a:rPr lang="en-AU" dirty="0"/>
              <a:t>significance of one High Court case relating to the constitutional protection of rights </a:t>
            </a:r>
            <a:r>
              <a:rPr lang="en-AU" dirty="0" smtClean="0"/>
              <a:t>in Australia. </a:t>
            </a:r>
          </a:p>
          <a:p>
            <a:endParaRPr lang="en-AU" dirty="0" smtClean="0"/>
          </a:p>
          <a:p>
            <a:pPr marL="0" indent="0">
              <a:buNone/>
            </a:pPr>
            <a:endParaRPr lang="en-AU" dirty="0"/>
          </a:p>
          <a:p>
            <a:r>
              <a:rPr lang="en-AU" b="1" dirty="0" smtClean="0"/>
              <a:t>Comparison of </a:t>
            </a:r>
            <a:r>
              <a:rPr lang="en-AU" dirty="0" smtClean="0"/>
              <a:t>Australia’s </a:t>
            </a:r>
            <a:r>
              <a:rPr lang="en-AU" dirty="0"/>
              <a:t>constitutional approach to the protection of rights and the approach adopted in one </a:t>
            </a:r>
            <a:r>
              <a:rPr lang="en-AU" dirty="0" smtClean="0"/>
              <a:t>of the </a:t>
            </a:r>
            <a:r>
              <a:rPr lang="en-AU" dirty="0"/>
              <a:t>following countries: Canada, New Zealand, South Africa, or the United States of America.</a:t>
            </a:r>
          </a:p>
        </p:txBody>
      </p:sp>
    </p:spTree>
    <p:extLst>
      <p:ext uri="{BB962C8B-B14F-4D97-AF65-F5344CB8AC3E}">
        <p14:creationId xmlns:p14="http://schemas.microsoft.com/office/powerpoint/2010/main" val="2285322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81232"/>
            <a:ext cx="8596668" cy="650790"/>
          </a:xfrm>
        </p:spPr>
        <p:txBody>
          <a:bodyPr/>
          <a:lstStyle/>
          <a:p>
            <a:pPr algn="ctr"/>
            <a:r>
              <a:rPr lang="en-AU" dirty="0" smtClean="0"/>
              <a:t>What you must be able to apply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972065"/>
            <a:ext cx="8596668" cy="5069297"/>
          </a:xfrm>
        </p:spPr>
        <p:txBody>
          <a:bodyPr/>
          <a:lstStyle/>
          <a:p>
            <a:pPr marL="0" indent="0">
              <a:buNone/>
            </a:pPr>
            <a:r>
              <a:rPr lang="en-AU" dirty="0" smtClean="0"/>
              <a:t>This is an extract from the assessment handbook. These are your performance descriptors for the next SAC and what may be on the exam.</a:t>
            </a:r>
          </a:p>
          <a:p>
            <a:pPr marL="0" indent="0">
              <a:buNone/>
            </a:pPr>
            <a:endParaRPr lang="en-AU" dirty="0" smtClean="0"/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endParaRPr lang="en-AU" dirty="0"/>
          </a:p>
        </p:txBody>
      </p:sp>
      <p:sp>
        <p:nvSpPr>
          <p:cNvPr id="6" name="TextBox 5"/>
          <p:cNvSpPr txBox="1"/>
          <p:nvPr/>
        </p:nvSpPr>
        <p:spPr>
          <a:xfrm>
            <a:off x="856735" y="1911178"/>
            <a:ext cx="7933038" cy="175432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AU" altLang="en-US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Very thorough evaluation </a:t>
            </a:r>
            <a:r>
              <a:rPr lang="en-AU" alt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the means by which the Commonwealth Constitution protects rights. </a:t>
            </a:r>
            <a:endParaRPr lang="en-AU" alt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AU" altLang="en-US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AU" alt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AU" altLang="en-US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Sophisticated </a:t>
            </a:r>
            <a:r>
              <a:rPr lang="en-AU" altLang="en-US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comparison </a:t>
            </a:r>
            <a:r>
              <a:rPr lang="en-AU" alt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the approach to the protection of rights in a selected country, with Australia</a:t>
            </a:r>
            <a:r>
              <a:rPr lang="en-AU" alt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  <a:r>
              <a:rPr lang="en-AU" alt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 constitutional approach.</a:t>
            </a:r>
            <a:endParaRPr lang="en-AU" altLang="en-US" sz="3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1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232</TotalTime>
  <Words>1073</Words>
  <Application>Microsoft Office PowerPoint</Application>
  <PresentationFormat>Widescreen</PresentationFormat>
  <Paragraphs>108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Trebuchet MS</vt:lpstr>
      <vt:lpstr>Wingdings 3</vt:lpstr>
      <vt:lpstr>Facet</vt:lpstr>
      <vt:lpstr>VCE Legal Studies 2017</vt:lpstr>
      <vt:lpstr>Shaun Tompson 1977</vt:lpstr>
      <vt:lpstr>APARTHEID</vt:lpstr>
      <vt:lpstr>APARTHEID</vt:lpstr>
      <vt:lpstr>APARTHEID</vt:lpstr>
      <vt:lpstr>APARTHEID</vt:lpstr>
      <vt:lpstr>The Constitution of South Africa</vt:lpstr>
      <vt:lpstr>The Constitution of South Africa</vt:lpstr>
      <vt:lpstr>Vital Information</vt:lpstr>
      <vt:lpstr>Vital Information</vt:lpstr>
      <vt:lpstr>Vital Information</vt:lpstr>
      <vt:lpstr>Practice Question – YOU TRY</vt:lpstr>
      <vt:lpstr>What you need to know</vt:lpstr>
      <vt:lpstr>What you must be able to apply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Hughes, Peter</dc:creator>
  <cp:lastModifiedBy>Peter Hughes</cp:lastModifiedBy>
  <cp:revision>42</cp:revision>
  <dcterms:created xsi:type="dcterms:W3CDTF">2016-05-01T02:42:55Z</dcterms:created>
  <dcterms:modified xsi:type="dcterms:W3CDTF">2017-04-20T06:01:14Z</dcterms:modified>
</cp:coreProperties>
</file>