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handoutMasterIdLst>
    <p:handoutMasterId r:id="rId37"/>
  </p:handoutMasterIdLst>
  <p:sldIdLst>
    <p:sldId id="256" r:id="rId2"/>
    <p:sldId id="294" r:id="rId3"/>
    <p:sldId id="295" r:id="rId4"/>
    <p:sldId id="296" r:id="rId5"/>
    <p:sldId id="297"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5" r:id="rId21"/>
    <p:sldId id="274"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6858000" type="screen4x3"/>
  <p:notesSz cx="6797675" cy="9926638"/>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6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EF32746D-AF76-460F-B152-FEE4F636AF6E}" type="datetimeFigureOut">
              <a:rPr lang="en-US"/>
              <a:pPr>
                <a:defRPr/>
              </a:pPr>
              <a:t>5/16/2017</a:t>
            </a:fld>
            <a:endParaRPr lang="en-US"/>
          </a:p>
        </p:txBody>
      </p:sp>
      <p:sp>
        <p:nvSpPr>
          <p:cNvPr id="4" name="Footer Placeholder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en-US"/>
          </a:p>
        </p:txBody>
      </p:sp>
      <p:sp>
        <p:nvSpPr>
          <p:cNvPr id="5" name="Slide Number Placeholder 4"/>
          <p:cNvSpPr>
            <a:spLocks noGrp="1"/>
          </p:cNvSpPr>
          <p:nvPr>
            <p:ph type="sldNum" sz="quarter" idx="3"/>
          </p:nvPr>
        </p:nvSpPr>
        <p:spPr>
          <a:xfrm>
            <a:off x="3849688" y="9428163"/>
            <a:ext cx="2946400" cy="4968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7B49583B-B330-4F5B-80A2-0FD4940FB829}" type="slidenum">
              <a:rPr lang="en-US" altLang="en-US"/>
              <a:pPr>
                <a:defRPr/>
              </a:pPr>
              <a:t>‹#›</a:t>
            </a:fld>
            <a:endParaRPr lang="en-US" altLang="en-US"/>
          </a:p>
        </p:txBody>
      </p:sp>
    </p:spTree>
    <p:extLst>
      <p:ext uri="{BB962C8B-B14F-4D97-AF65-F5344CB8AC3E}">
        <p14:creationId xmlns:p14="http://schemas.microsoft.com/office/powerpoint/2010/main" val="3865668053"/>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2"/>
          <p:cNvSpPr/>
          <p:nvPr/>
        </p:nvSpPr>
        <p:spPr>
          <a:xfrm flipV="1">
            <a:off x="5410200" y="3810000"/>
            <a:ext cx="3733800" cy="90488"/>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 name="Rectangle 23"/>
          <p:cNvSpPr/>
          <p:nvPr/>
        </p:nvSpPr>
        <p:spPr>
          <a:xfrm flipV="1">
            <a:off x="5410200" y="3897313"/>
            <a:ext cx="3733800" cy="19208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24"/>
          <p:cNvSpPr/>
          <p:nvPr/>
        </p:nvSpPr>
        <p:spPr>
          <a:xfrm flipV="1">
            <a:off x="5410200" y="4114800"/>
            <a:ext cx="3733800" cy="9525"/>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7" name="Rectangle 25"/>
          <p:cNvSpPr/>
          <p:nvPr/>
        </p:nvSpPr>
        <p:spPr>
          <a:xfrm flipV="1">
            <a:off x="5410200" y="4164013"/>
            <a:ext cx="1965325" cy="19050"/>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0" name="Rectangle 26"/>
          <p:cNvSpPr/>
          <p:nvPr/>
        </p:nvSpPr>
        <p:spPr>
          <a:xfrm flipV="1">
            <a:off x="5410200" y="4198938"/>
            <a:ext cx="1965325" cy="9525"/>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useBgFill="1">
        <p:nvSpPr>
          <p:cNvPr id="11" name="Rounded Rectangle 29"/>
          <p:cNvSpPr/>
          <p:nvPr/>
        </p:nvSpPr>
        <p:spPr bwMode="white">
          <a:xfrm>
            <a:off x="5410200" y="3962400"/>
            <a:ext cx="3063875" cy="26988"/>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useBgFill="1">
        <p:nvSpPr>
          <p:cNvPr id="12" name="Rounded Rectangle 30"/>
          <p:cNvSpPr/>
          <p:nvPr/>
        </p:nvSpPr>
        <p:spPr bwMode="white">
          <a:xfrm>
            <a:off x="7377113" y="4060825"/>
            <a:ext cx="1600200" cy="36513"/>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3" name="Rectangle 6"/>
          <p:cNvSpPr/>
          <p:nvPr/>
        </p:nvSpPr>
        <p:spPr>
          <a:xfrm>
            <a:off x="0" y="3649663"/>
            <a:ext cx="9144000" cy="24447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4" name="Rectangle 9"/>
          <p:cNvSpPr/>
          <p:nvPr/>
        </p:nvSpPr>
        <p:spPr>
          <a:xfrm>
            <a:off x="0" y="3675063"/>
            <a:ext cx="9144000" cy="1412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5" name="Rectangle 10"/>
          <p:cNvSpPr/>
          <p:nvPr/>
        </p:nvSpPr>
        <p:spPr>
          <a:xfrm flipV="1">
            <a:off x="6413500" y="3643313"/>
            <a:ext cx="2730500" cy="247650"/>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6" name="Rectangle 18"/>
          <p:cNvSpPr/>
          <p:nvPr/>
        </p:nvSpPr>
        <p:spPr>
          <a:xfrm>
            <a:off x="0" y="0"/>
            <a:ext cx="9144000" cy="370205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lang="en-US" smtClean="0"/>
              <a:t>Click to edit Master title style</a:t>
            </a:r>
            <a:endParaRPr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7" name="Date Placeholder 27"/>
          <p:cNvSpPr>
            <a:spLocks noGrp="1"/>
          </p:cNvSpPr>
          <p:nvPr>
            <p:ph type="dt" sz="half" idx="10"/>
          </p:nvPr>
        </p:nvSpPr>
        <p:spPr>
          <a:xfrm>
            <a:off x="6705600" y="4206875"/>
            <a:ext cx="960438" cy="457200"/>
          </a:xfrm>
        </p:spPr>
        <p:txBody>
          <a:bodyPr/>
          <a:lstStyle>
            <a:lvl1pPr>
              <a:defRPr/>
            </a:lvl1pPr>
          </a:lstStyle>
          <a:p>
            <a:pPr>
              <a:defRPr/>
            </a:pPr>
            <a:fld id="{89D13AC0-B424-4BB1-8635-CC006E9A4BFC}" type="datetimeFigureOut">
              <a:rPr lang="en-US"/>
              <a:pPr>
                <a:defRPr/>
              </a:pPr>
              <a:t>5/16/2017</a:t>
            </a:fld>
            <a:endParaRPr lang="en-US" dirty="0"/>
          </a:p>
        </p:txBody>
      </p:sp>
      <p:sp>
        <p:nvSpPr>
          <p:cNvPr id="18" name="Footer Placeholder 16"/>
          <p:cNvSpPr>
            <a:spLocks noGrp="1"/>
          </p:cNvSpPr>
          <p:nvPr>
            <p:ph type="ftr" sz="quarter" idx="11"/>
          </p:nvPr>
        </p:nvSpPr>
        <p:spPr>
          <a:xfrm>
            <a:off x="5410200" y="4205288"/>
            <a:ext cx="1295400" cy="457200"/>
          </a:xfrm>
        </p:spPr>
        <p:txBody>
          <a:bodyPr/>
          <a:lstStyle>
            <a:lvl1pPr>
              <a:defRPr/>
            </a:lvl1pPr>
          </a:lstStyle>
          <a:p>
            <a:pPr>
              <a:defRPr/>
            </a:pPr>
            <a:endParaRPr lang="en-US"/>
          </a:p>
        </p:txBody>
      </p:sp>
      <p:sp>
        <p:nvSpPr>
          <p:cNvPr id="19" name="Slide Number Placeholder 28"/>
          <p:cNvSpPr>
            <a:spLocks noGrp="1"/>
          </p:cNvSpPr>
          <p:nvPr>
            <p:ph type="sldNum" sz="quarter" idx="12"/>
          </p:nvPr>
        </p:nvSpPr>
        <p:spPr>
          <a:xfrm>
            <a:off x="8320088" y="1588"/>
            <a:ext cx="747712" cy="365125"/>
          </a:xfrm>
        </p:spPr>
        <p:txBody>
          <a:bodyPr/>
          <a:lstStyle>
            <a:lvl1pPr>
              <a:defRPr>
                <a:solidFill>
                  <a:schemeClr val="bg1"/>
                </a:solidFill>
              </a:defRPr>
            </a:lvl1pPr>
          </a:lstStyle>
          <a:p>
            <a:pPr>
              <a:defRPr/>
            </a:pPr>
            <a:fld id="{C4285F5E-B3CD-454F-9F23-94CE65E25BE0}" type="slidenum">
              <a:rPr lang="en-US" altLang="en-US"/>
              <a:pPr>
                <a:defRPr/>
              </a:pPr>
              <a:t>‹#›</a:t>
            </a:fld>
            <a:endParaRPr lang="en-US" altLang="en-US"/>
          </a:p>
        </p:txBody>
      </p:sp>
    </p:spTree>
    <p:extLst>
      <p:ext uri="{BB962C8B-B14F-4D97-AF65-F5344CB8AC3E}">
        <p14:creationId xmlns:p14="http://schemas.microsoft.com/office/powerpoint/2010/main" val="30043650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0E446E0B-D864-4275-99B2-BB901171F183}" type="datetimeFigureOut">
              <a:rPr lang="en-US"/>
              <a:pPr>
                <a:defRPr/>
              </a:pPr>
              <a:t>5/16/2017</a:t>
            </a:fld>
            <a:endParaRPr lang="en-US" dirty="0"/>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85F7FFA1-6A8F-47EB-88A6-E83DC5412057}" type="slidenum">
              <a:rPr lang="en-US" altLang="en-US"/>
              <a:pPr>
                <a:defRPr/>
              </a:pPr>
              <a:t>‹#›</a:t>
            </a:fld>
            <a:endParaRPr lang="en-US" altLang="en-US"/>
          </a:p>
        </p:txBody>
      </p:sp>
    </p:spTree>
    <p:extLst>
      <p:ext uri="{BB962C8B-B14F-4D97-AF65-F5344CB8AC3E}">
        <p14:creationId xmlns:p14="http://schemas.microsoft.com/office/powerpoint/2010/main" val="28643891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lang="en-US" smtClean="0"/>
              <a:t>Click to edit Master title style</a:t>
            </a:r>
            <a:endParaRPr lang="en-US"/>
          </a:p>
        </p:txBody>
      </p:sp>
      <p:sp>
        <p:nvSpPr>
          <p:cNvPr id="3" name="Text Placeholder 2"/>
          <p:cNvSpPr>
            <a:spLocks noGrp="1"/>
          </p:cNvSpPr>
          <p:nvPr>
            <p:ph type="body" idx="1"/>
          </p:nvPr>
        </p:nvSpPr>
        <p:spPr>
          <a:xfrm>
            <a:off x="722313" y="3367088"/>
            <a:ext cx="7772400" cy="1509712"/>
          </a:xfrm>
        </p:spPr>
        <p:txBody>
          <a:bodyPr/>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13"/>
          <p:cNvSpPr>
            <a:spLocks noGrp="1"/>
          </p:cNvSpPr>
          <p:nvPr>
            <p:ph type="dt" sz="half" idx="10"/>
          </p:nvPr>
        </p:nvSpPr>
        <p:spPr/>
        <p:txBody>
          <a:bodyPr/>
          <a:lstStyle>
            <a:lvl1pPr>
              <a:defRPr/>
            </a:lvl1pPr>
          </a:lstStyle>
          <a:p>
            <a:pPr>
              <a:defRPr/>
            </a:pPr>
            <a:fld id="{C10292D3-EC31-414A-B404-8D305F0CA263}" type="datetimeFigureOut">
              <a:rPr lang="en-US"/>
              <a:pPr>
                <a:defRPr/>
              </a:pPr>
              <a:t>5/16/2017</a:t>
            </a:fld>
            <a:endParaRPr lang="en-US" dirty="0"/>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1024B196-E7CD-47AF-8785-4E0D0C07A189}" type="slidenum">
              <a:rPr lang="en-US" altLang="en-US"/>
              <a:pPr>
                <a:defRPr/>
              </a:pPr>
              <a:t>‹#›</a:t>
            </a:fld>
            <a:endParaRPr lang="en-US" altLang="en-US"/>
          </a:p>
        </p:txBody>
      </p:sp>
    </p:spTree>
    <p:extLst>
      <p:ext uri="{BB962C8B-B14F-4D97-AF65-F5344CB8AC3E}">
        <p14:creationId xmlns:p14="http://schemas.microsoft.com/office/powerpoint/2010/main" val="33141637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fld id="{CBBAAEE3-E283-41EA-A7CE-C34520329A53}" type="datetimeFigureOut">
              <a:rPr lang="en-US"/>
              <a:pPr>
                <a:defRPr/>
              </a:pPr>
              <a:t>5/16/2017</a:t>
            </a:fld>
            <a:endParaRPr lang="en-US" dirty="0"/>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1C95C890-7F82-4490-B79D-8FD5C0F25778}" type="slidenum">
              <a:rPr lang="en-US" altLang="en-US"/>
              <a:pPr>
                <a:defRPr/>
              </a:pPr>
              <a:t>‹#›</a:t>
            </a:fld>
            <a:endParaRPr lang="en-US" altLang="en-US"/>
          </a:p>
        </p:txBody>
      </p:sp>
    </p:spTree>
    <p:extLst>
      <p:ext uri="{BB962C8B-B14F-4D97-AF65-F5344CB8AC3E}">
        <p14:creationId xmlns:p14="http://schemas.microsoft.com/office/powerpoint/2010/main" val="40732506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lstStyle>
            <a:lvl1pPr>
              <a:defRPr sz="4000" b="0" i="0" cap="none" baseline="0"/>
            </a:lvl1pPr>
          </a:lstStyle>
          <a:p>
            <a:r>
              <a:rPr lang="en-US" smtClean="0"/>
              <a:t>Click to edit Master title style</a:t>
            </a:r>
            <a:endParaRPr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25"/>
          <p:cNvSpPr>
            <a:spLocks noGrp="1"/>
          </p:cNvSpPr>
          <p:nvPr>
            <p:ph type="dt" sz="half" idx="10"/>
          </p:nvPr>
        </p:nvSpPr>
        <p:spPr/>
        <p:txBody>
          <a:bodyPr rtlCol="0"/>
          <a:lstStyle>
            <a:lvl1pPr>
              <a:defRPr/>
            </a:lvl1pPr>
          </a:lstStyle>
          <a:p>
            <a:pPr>
              <a:defRPr/>
            </a:pPr>
            <a:fld id="{BB5193A9-C1C5-4A00-9750-4DF99E4BDA43}" type="datetimeFigureOut">
              <a:rPr lang="en-US"/>
              <a:pPr>
                <a:defRPr/>
              </a:pPr>
              <a:t>5/16/2017</a:t>
            </a:fld>
            <a:endParaRPr lang="en-US" dirty="0"/>
          </a:p>
        </p:txBody>
      </p:sp>
      <p:sp>
        <p:nvSpPr>
          <p:cNvPr id="8" name="Slide Number Placeholder 26"/>
          <p:cNvSpPr>
            <a:spLocks noGrp="1"/>
          </p:cNvSpPr>
          <p:nvPr>
            <p:ph type="sldNum" sz="quarter" idx="11"/>
          </p:nvPr>
        </p:nvSpPr>
        <p:spPr/>
        <p:txBody>
          <a:bodyPr/>
          <a:lstStyle>
            <a:lvl1pPr>
              <a:defRPr/>
            </a:lvl1pPr>
          </a:lstStyle>
          <a:p>
            <a:pPr>
              <a:defRPr/>
            </a:pPr>
            <a:fld id="{7577F6FD-EB3F-4BB5-99C2-138E70A7EF3D}" type="slidenum">
              <a:rPr lang="en-US" altLang="en-US"/>
              <a:pPr>
                <a:defRPr/>
              </a:pPr>
              <a:t>‹#›</a:t>
            </a:fld>
            <a:endParaRPr lang="en-US" altLang="en-US"/>
          </a:p>
        </p:txBody>
      </p:sp>
      <p:sp>
        <p:nvSpPr>
          <p:cNvPr id="9" name="Footer Placeholder 27"/>
          <p:cNvSpPr>
            <a:spLocks noGrp="1"/>
          </p:cNvSpPr>
          <p:nvPr>
            <p:ph type="ftr" sz="quarter" idx="12"/>
          </p:nvPr>
        </p:nvSpPr>
        <p:spPr/>
        <p:txBody>
          <a:bodyPr rtlCol="0"/>
          <a:lstStyle>
            <a:lvl1pPr>
              <a:defRPr/>
            </a:lvl1pPr>
          </a:lstStyle>
          <a:p>
            <a:pPr>
              <a:defRPr/>
            </a:pPr>
            <a:endParaRPr lang="en-US"/>
          </a:p>
        </p:txBody>
      </p:sp>
    </p:spTree>
    <p:extLst>
      <p:ext uri="{BB962C8B-B14F-4D97-AF65-F5344CB8AC3E}">
        <p14:creationId xmlns:p14="http://schemas.microsoft.com/office/powerpoint/2010/main" val="26689356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lstStyle>
            <a:lvl1pPr>
              <a:defRPr sz="4000">
                <a:solidFill>
                  <a:schemeClr val="tx2"/>
                </a:solidFill>
              </a:defRPr>
            </a:lvl1pPr>
          </a:lstStyle>
          <a:p>
            <a:r>
              <a:rPr lang="en-US" smtClean="0"/>
              <a:t>Click to edit Master title style</a:t>
            </a:r>
            <a:endParaRPr lang="en-US"/>
          </a:p>
        </p:txBody>
      </p:sp>
      <p:sp>
        <p:nvSpPr>
          <p:cNvPr id="3" name="Date Placeholder 2"/>
          <p:cNvSpPr>
            <a:spLocks noGrp="1"/>
          </p:cNvSpPr>
          <p:nvPr>
            <p:ph type="dt" sz="half" idx="10"/>
          </p:nvPr>
        </p:nvSpPr>
        <p:spPr>
          <a:xfrm>
            <a:off x="6583363" y="612775"/>
            <a:ext cx="957262" cy="457200"/>
          </a:xfrm>
        </p:spPr>
        <p:txBody>
          <a:bodyPr/>
          <a:lstStyle>
            <a:lvl1pPr>
              <a:defRPr/>
            </a:lvl1pPr>
          </a:lstStyle>
          <a:p>
            <a:pPr>
              <a:defRPr/>
            </a:pPr>
            <a:fld id="{17DA1B50-F981-4C01-B80C-5BE7FA58A8F2}" type="datetimeFigureOut">
              <a:rPr lang="en-US"/>
              <a:pPr>
                <a:defRPr/>
              </a:pPr>
              <a:t>5/16/2017</a:t>
            </a:fld>
            <a:endParaRPr lang="en-US" dirty="0"/>
          </a:p>
        </p:txBody>
      </p:sp>
      <p:sp>
        <p:nvSpPr>
          <p:cNvPr id="4" name="Footer Placeholder 3"/>
          <p:cNvSpPr>
            <a:spLocks noGrp="1"/>
          </p:cNvSpPr>
          <p:nvPr>
            <p:ph type="ftr" sz="quarter" idx="11"/>
          </p:nvPr>
        </p:nvSpPr>
        <p:spPr/>
        <p:txBody>
          <a:bodyPr/>
          <a:lstStyle>
            <a:lvl1pPr>
              <a:defRPr/>
            </a:lvl1pPr>
          </a:lstStyle>
          <a:p>
            <a:pPr>
              <a:defRPr/>
            </a:pPr>
            <a:endParaRPr lang="en-US"/>
          </a:p>
        </p:txBody>
      </p:sp>
      <p:sp>
        <p:nvSpPr>
          <p:cNvPr id="5" name="Slide Number Placeholder 4"/>
          <p:cNvSpPr>
            <a:spLocks noGrp="1"/>
          </p:cNvSpPr>
          <p:nvPr>
            <p:ph type="sldNum" sz="quarter" idx="12"/>
          </p:nvPr>
        </p:nvSpPr>
        <p:spPr/>
        <p:txBody>
          <a:bodyPr/>
          <a:lstStyle>
            <a:lvl1pPr>
              <a:defRPr/>
            </a:lvl1pPr>
          </a:lstStyle>
          <a:p>
            <a:pPr>
              <a:defRPr/>
            </a:pPr>
            <a:fld id="{62D40676-DBD2-4BD8-A3C7-80EDDF20654C}" type="slidenum">
              <a:rPr lang="en-US" altLang="en-US"/>
              <a:pPr>
                <a:defRPr/>
              </a:pPr>
              <a:t>‹#›</a:t>
            </a:fld>
            <a:endParaRPr lang="en-US" altLang="en-US"/>
          </a:p>
        </p:txBody>
      </p:sp>
    </p:spTree>
    <p:extLst>
      <p:ext uri="{BB962C8B-B14F-4D97-AF65-F5344CB8AC3E}">
        <p14:creationId xmlns:p14="http://schemas.microsoft.com/office/powerpoint/2010/main" val="4785701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fld id="{E4C8C0D6-2730-4785-9A5F-6A826CC198EB}" type="datetimeFigureOut">
              <a:rPr lang="en-US"/>
              <a:pPr>
                <a:defRPr/>
              </a:pPr>
              <a:t>5/16/2017</a:t>
            </a:fld>
            <a:endParaRPr lang="en-US" dirty="0"/>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22"/>
          <p:cNvSpPr>
            <a:spLocks noGrp="1"/>
          </p:cNvSpPr>
          <p:nvPr>
            <p:ph type="sldNum" sz="quarter" idx="12"/>
          </p:nvPr>
        </p:nvSpPr>
        <p:spPr/>
        <p:txBody>
          <a:bodyPr/>
          <a:lstStyle>
            <a:lvl1pPr>
              <a:defRPr/>
            </a:lvl1pPr>
          </a:lstStyle>
          <a:p>
            <a:pPr>
              <a:defRPr/>
            </a:pPr>
            <a:fld id="{578C2609-149A-4241-B18E-70A648EC0614}" type="slidenum">
              <a:rPr lang="en-US" altLang="en-US"/>
              <a:pPr>
                <a:defRPr/>
              </a:pPr>
              <a:t>‹#›</a:t>
            </a:fld>
            <a:endParaRPr lang="en-US" altLang="en-US"/>
          </a:p>
        </p:txBody>
      </p:sp>
    </p:spTree>
    <p:extLst>
      <p:ext uri="{BB962C8B-B14F-4D97-AF65-F5344CB8AC3E}">
        <p14:creationId xmlns:p14="http://schemas.microsoft.com/office/powerpoint/2010/main" val="206684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lang="en-US" smtClean="0"/>
              <a:t>Click to edit Master title style</a:t>
            </a:r>
            <a:endParaRPr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fld id="{65BB0F64-DC75-4333-AF0E-46680258471A}" type="datetimeFigureOut">
              <a:rPr lang="en-US"/>
              <a:pPr>
                <a:defRPr/>
              </a:pPr>
              <a:t>5/16/2017</a:t>
            </a:fld>
            <a:endParaRPr lang="en-US" dirty="0"/>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7040310B-F08E-4609-8E27-5B80837E8261}" type="slidenum">
              <a:rPr lang="en-US" altLang="en-US"/>
              <a:pPr>
                <a:defRPr/>
              </a:pPr>
              <a:t>‹#›</a:t>
            </a:fld>
            <a:endParaRPr lang="en-US" altLang="en-US"/>
          </a:p>
        </p:txBody>
      </p:sp>
    </p:spTree>
    <p:extLst>
      <p:ext uri="{BB962C8B-B14F-4D97-AF65-F5344CB8AC3E}">
        <p14:creationId xmlns:p14="http://schemas.microsoft.com/office/powerpoint/2010/main" val="382057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normAutofit/>
          </a:bodyPr>
          <a:lstStyle>
            <a:lvl1pPr marL="0" indent="0">
              <a:buNone/>
              <a:defRPr sz="3200"/>
            </a:lvl1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6088443" y="3274308"/>
            <a:ext cx="2590800" cy="2516489"/>
          </a:xfrm>
        </p:spPr>
        <p:txBody>
          <a:bodyPr lIns="0" tIns="0" rIns="45720"/>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5" name="Date Placeholder 13"/>
          <p:cNvSpPr>
            <a:spLocks noGrp="1"/>
          </p:cNvSpPr>
          <p:nvPr>
            <p:ph type="dt" sz="half" idx="10"/>
          </p:nvPr>
        </p:nvSpPr>
        <p:spPr/>
        <p:txBody>
          <a:bodyPr/>
          <a:lstStyle>
            <a:lvl1pPr>
              <a:defRPr/>
            </a:lvl1pPr>
          </a:lstStyle>
          <a:p>
            <a:pPr>
              <a:defRPr/>
            </a:pPr>
            <a:fld id="{9545E1DE-5549-4D94-AA98-485D8DA0D71D}" type="datetimeFigureOut">
              <a:rPr lang="en-US"/>
              <a:pPr>
                <a:defRPr/>
              </a:pPr>
              <a:t>5/16/2017</a:t>
            </a:fld>
            <a:endParaRPr lang="en-US" dirty="0"/>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854FCC58-22E2-478F-9BFF-AA2BB16FB099}" type="slidenum">
              <a:rPr lang="en-US" altLang="en-US"/>
              <a:pPr>
                <a:defRPr/>
              </a:pPr>
              <a:t>‹#›</a:t>
            </a:fld>
            <a:endParaRPr lang="en-US" altLang="en-US"/>
          </a:p>
        </p:txBody>
      </p:sp>
    </p:spTree>
    <p:extLst>
      <p:ext uri="{BB962C8B-B14F-4D97-AF65-F5344CB8AC3E}">
        <p14:creationId xmlns:p14="http://schemas.microsoft.com/office/powerpoint/2010/main" val="116430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3AD3ABD6-5848-44DB-9FB0-D310D68F3923}" type="datetimeFigureOut">
              <a:rPr lang="en-US"/>
              <a:pPr>
                <a:defRPr/>
              </a:pPr>
              <a:t>5/16/2017</a:t>
            </a:fld>
            <a:endParaRPr lang="en-US" dirty="0"/>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7BD81F5C-6058-4634-97EF-398C267C1255}" type="slidenum">
              <a:rPr lang="en-US" altLang="en-US"/>
              <a:pPr>
                <a:defRPr/>
              </a:pPr>
              <a:t>‹#›</a:t>
            </a:fld>
            <a:endParaRPr lang="en-US" altLang="en-US"/>
          </a:p>
        </p:txBody>
      </p:sp>
    </p:spTree>
    <p:extLst>
      <p:ext uri="{BB962C8B-B14F-4D97-AF65-F5344CB8AC3E}">
        <p14:creationId xmlns:p14="http://schemas.microsoft.com/office/powerpoint/2010/main" val="14513349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FD1D9684-30CE-4F87-B863-7C6D1B280C49}" type="datetimeFigureOut">
              <a:rPr lang="en-US"/>
              <a:pPr>
                <a:defRPr/>
              </a:pPr>
              <a:t>5/16/2017</a:t>
            </a:fld>
            <a:endParaRPr lang="en-US" dirty="0"/>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D344C9F6-A9BE-4745-8784-ECB40E64C6CA}" type="slidenum">
              <a:rPr lang="en-US" altLang="en-US"/>
              <a:pPr>
                <a:defRPr/>
              </a:pPr>
              <a:t>‹#›</a:t>
            </a:fld>
            <a:endParaRPr lang="en-US" altLang="en-US"/>
          </a:p>
        </p:txBody>
      </p:sp>
    </p:spTree>
    <p:extLst>
      <p:ext uri="{BB962C8B-B14F-4D97-AF65-F5344CB8AC3E}">
        <p14:creationId xmlns:p14="http://schemas.microsoft.com/office/powerpoint/2010/main" val="37554815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p:cNvSpPr/>
          <p:nvPr/>
        </p:nvSpPr>
        <p:spPr>
          <a:xfrm>
            <a:off x="0" y="366713"/>
            <a:ext cx="9144000" cy="8413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9" name="Rectangle 28"/>
          <p:cNvSpPr/>
          <p:nvPr/>
        </p:nvSpPr>
        <p:spPr>
          <a:xfrm>
            <a:off x="0" y="0"/>
            <a:ext cx="9144000" cy="31115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0" name="Rectangle 29"/>
          <p:cNvSpPr/>
          <p:nvPr/>
        </p:nvSpPr>
        <p:spPr>
          <a:xfrm>
            <a:off x="0" y="307975"/>
            <a:ext cx="9144000" cy="92075"/>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1" name="Rectangle 30"/>
          <p:cNvSpPr/>
          <p:nvPr/>
        </p:nvSpPr>
        <p:spPr>
          <a:xfrm flipV="1">
            <a:off x="5410200" y="360363"/>
            <a:ext cx="3733800" cy="904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2" name="Rectangle 31"/>
          <p:cNvSpPr/>
          <p:nvPr/>
        </p:nvSpPr>
        <p:spPr>
          <a:xfrm flipV="1">
            <a:off x="5410200" y="439738"/>
            <a:ext cx="3733800" cy="18097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useBgFill="1">
        <p:nvSpPr>
          <p:cNvPr id="33" name="Rounded Rectangle 32"/>
          <p:cNvSpPr/>
          <p:nvPr/>
        </p:nvSpPr>
        <p:spPr bwMode="white">
          <a:xfrm>
            <a:off x="5407025" y="496888"/>
            <a:ext cx="3063875" cy="28575"/>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useBgFill="1">
        <p:nvSpPr>
          <p:cNvPr id="34" name="Rounded Rectangle 33"/>
          <p:cNvSpPr/>
          <p:nvPr/>
        </p:nvSpPr>
        <p:spPr bwMode="white">
          <a:xfrm>
            <a:off x="7373938" y="588963"/>
            <a:ext cx="1600200" cy="3651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5" name="Rectangle 34"/>
          <p:cNvSpPr/>
          <p:nvPr/>
        </p:nvSpPr>
        <p:spPr bwMode="invGray">
          <a:xfrm>
            <a:off x="9085263" y="-1588"/>
            <a:ext cx="57150" cy="620713"/>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6" name="Rectangle 35"/>
          <p:cNvSpPr/>
          <p:nvPr/>
        </p:nvSpPr>
        <p:spPr bwMode="invGray">
          <a:xfrm>
            <a:off x="9043988" y="-1588"/>
            <a:ext cx="28575" cy="620713"/>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7" name="Rectangle 36"/>
          <p:cNvSpPr/>
          <p:nvPr/>
        </p:nvSpPr>
        <p:spPr bwMode="invGray">
          <a:xfrm>
            <a:off x="9024938" y="-1588"/>
            <a:ext cx="9525" cy="620713"/>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8" name="Rectangle 37"/>
          <p:cNvSpPr/>
          <p:nvPr/>
        </p:nvSpPr>
        <p:spPr bwMode="invGray">
          <a:xfrm>
            <a:off x="8975725" y="-1588"/>
            <a:ext cx="26988" cy="620713"/>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9" name="Rectangle 38"/>
          <p:cNvSpPr/>
          <p:nvPr/>
        </p:nvSpPr>
        <p:spPr bwMode="invGray">
          <a:xfrm>
            <a:off x="8915400" y="0"/>
            <a:ext cx="55563" cy="585788"/>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40" name="Rectangle 39"/>
          <p:cNvSpPr/>
          <p:nvPr/>
        </p:nvSpPr>
        <p:spPr bwMode="invGray">
          <a:xfrm>
            <a:off x="8874125" y="0"/>
            <a:ext cx="7938" cy="585788"/>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039" name="Title Placeholder 21"/>
          <p:cNvSpPr>
            <a:spLocks noGrp="1"/>
          </p:cNvSpPr>
          <p:nvPr>
            <p:ph type="title"/>
          </p:nvPr>
        </p:nvSpPr>
        <p:spPr bwMode="auto">
          <a:xfrm>
            <a:off x="457200" y="1143000"/>
            <a:ext cx="8229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40" name="Text Placeholder 12"/>
          <p:cNvSpPr>
            <a:spLocks noGrp="1"/>
          </p:cNvSpPr>
          <p:nvPr>
            <p:ph type="body" idx="1"/>
          </p:nvPr>
        </p:nvSpPr>
        <p:spPr bwMode="auto">
          <a:xfrm>
            <a:off x="457200" y="2249488"/>
            <a:ext cx="8229600" cy="432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4" name="Date Placeholder 13"/>
          <p:cNvSpPr>
            <a:spLocks noGrp="1"/>
          </p:cNvSpPr>
          <p:nvPr>
            <p:ph type="dt" sz="half" idx="2"/>
          </p:nvPr>
        </p:nvSpPr>
        <p:spPr>
          <a:xfrm>
            <a:off x="6586538" y="612775"/>
            <a:ext cx="957262" cy="457200"/>
          </a:xfrm>
          <a:prstGeom prst="rect">
            <a:avLst/>
          </a:prstGeom>
        </p:spPr>
        <p:txBody>
          <a:bodyPr vert="horz"/>
          <a:lstStyle>
            <a:lvl1pPr algn="l" eaLnBrk="1" fontAlgn="auto" latinLnBrk="0" hangingPunct="1">
              <a:spcBef>
                <a:spcPts val="0"/>
              </a:spcBef>
              <a:spcAft>
                <a:spcPts val="0"/>
              </a:spcAft>
              <a:defRPr kumimoji="0" sz="800">
                <a:solidFill>
                  <a:schemeClr val="accent2"/>
                </a:solidFill>
                <a:latin typeface="+mn-lt"/>
                <a:cs typeface="+mn-cs"/>
              </a:defRPr>
            </a:lvl1pPr>
          </a:lstStyle>
          <a:p>
            <a:pPr>
              <a:defRPr/>
            </a:pPr>
            <a:fld id="{2846D43F-0E43-4AC4-9F33-6BD8A82F6CFF}" type="datetimeFigureOut">
              <a:rPr lang="en-US"/>
              <a:pPr>
                <a:defRPr/>
              </a:pPr>
              <a:t>5/16/2017</a:t>
            </a:fld>
            <a:endParaRPr lang="en-US" dirty="0"/>
          </a:p>
        </p:txBody>
      </p:sp>
      <p:sp>
        <p:nvSpPr>
          <p:cNvPr id="3" name="Footer Placeholder 2"/>
          <p:cNvSpPr>
            <a:spLocks noGrp="1"/>
          </p:cNvSpPr>
          <p:nvPr>
            <p:ph type="ftr" sz="quarter" idx="3"/>
          </p:nvPr>
        </p:nvSpPr>
        <p:spPr>
          <a:xfrm>
            <a:off x="5257800" y="612775"/>
            <a:ext cx="1325563" cy="457200"/>
          </a:xfrm>
          <a:prstGeom prst="rect">
            <a:avLst/>
          </a:prstGeom>
        </p:spPr>
        <p:txBody>
          <a:bodyPr vert="horz"/>
          <a:lstStyle>
            <a:lvl1pPr algn="r" eaLnBrk="1" fontAlgn="auto" latinLnBrk="0" hangingPunct="1">
              <a:spcBef>
                <a:spcPts val="0"/>
              </a:spcBef>
              <a:spcAft>
                <a:spcPts val="0"/>
              </a:spcAft>
              <a:defRPr kumimoji="0" sz="800">
                <a:solidFill>
                  <a:schemeClr val="accent2"/>
                </a:solidFill>
                <a:latin typeface="+mn-lt"/>
                <a:cs typeface="+mn-cs"/>
              </a:defRPr>
            </a:lvl1pPr>
          </a:lstStyle>
          <a:p>
            <a:pPr>
              <a:defRPr/>
            </a:pPr>
            <a:endParaRPr lang="en-US"/>
          </a:p>
        </p:txBody>
      </p:sp>
      <p:sp>
        <p:nvSpPr>
          <p:cNvPr id="23" name="Slide Number Placeholder 22"/>
          <p:cNvSpPr>
            <a:spLocks noGrp="1"/>
          </p:cNvSpPr>
          <p:nvPr>
            <p:ph type="sldNum" sz="quarter" idx="4"/>
          </p:nvPr>
        </p:nvSpPr>
        <p:spPr>
          <a:xfrm>
            <a:off x="8174038" y="1588"/>
            <a:ext cx="762000" cy="366712"/>
          </a:xfrm>
          <a:prstGeom prst="rect">
            <a:avLst/>
          </a:prstGeom>
        </p:spPr>
        <p:txBody>
          <a:bodyPr vert="horz" wrap="square" lIns="91440" tIns="45720" rIns="91440" bIns="45720" numCol="1" anchor="b" anchorCtr="0" compatLnSpc="1">
            <a:prstTxWarp prst="textNoShape">
              <a:avLst/>
            </a:prstTxWarp>
          </a:bodyPr>
          <a:lstStyle>
            <a:lvl1pPr algn="r" eaLnBrk="1" hangingPunct="1">
              <a:defRPr>
                <a:solidFill>
                  <a:srgbClr val="FFFFFF"/>
                </a:solidFill>
                <a:latin typeface="Georgia" panose="02040502050405020303" pitchFamily="18" charset="0"/>
              </a:defRPr>
            </a:lvl1pPr>
          </a:lstStyle>
          <a:p>
            <a:pPr>
              <a:defRPr/>
            </a:pPr>
            <a:fld id="{2F2A8149-A39F-4738-9F9A-C4EAB18C0FA4}"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728" r:id="rId1"/>
    <p:sldLayoutId id="2147483720" r:id="rId2"/>
    <p:sldLayoutId id="2147483721" r:id="rId3"/>
    <p:sldLayoutId id="2147483722" r:id="rId4"/>
    <p:sldLayoutId id="2147483729" r:id="rId5"/>
    <p:sldLayoutId id="2147483730" r:id="rId6"/>
    <p:sldLayoutId id="2147483723" r:id="rId7"/>
    <p:sldLayoutId id="2147483724" r:id="rId8"/>
    <p:sldLayoutId id="2147483725" r:id="rId9"/>
    <p:sldLayoutId id="2147483726" r:id="rId10"/>
    <p:sldLayoutId id="2147483727" r:id="rId11"/>
  </p:sldLayoutIdLst>
  <p:txStyles>
    <p:titleStyle>
      <a:lvl1pPr algn="l" rtl="0" eaLnBrk="0" fontAlgn="base" hangingPunct="0">
        <a:spcBef>
          <a:spcPct val="0"/>
        </a:spcBef>
        <a:spcAft>
          <a:spcPct val="0"/>
        </a:spcAft>
        <a:defRPr sz="4000" kern="12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Trebuchet MS" pitchFamily="34" charset="0"/>
        </a:defRPr>
      </a:lvl2pPr>
      <a:lvl3pPr algn="l" rtl="0" eaLnBrk="0" fontAlgn="base" hangingPunct="0">
        <a:spcBef>
          <a:spcPct val="0"/>
        </a:spcBef>
        <a:spcAft>
          <a:spcPct val="0"/>
        </a:spcAft>
        <a:defRPr sz="4000">
          <a:solidFill>
            <a:schemeClr val="tx2"/>
          </a:solidFill>
          <a:latin typeface="Trebuchet MS" pitchFamily="34" charset="0"/>
        </a:defRPr>
      </a:lvl3pPr>
      <a:lvl4pPr algn="l" rtl="0" eaLnBrk="0" fontAlgn="base" hangingPunct="0">
        <a:spcBef>
          <a:spcPct val="0"/>
        </a:spcBef>
        <a:spcAft>
          <a:spcPct val="0"/>
        </a:spcAft>
        <a:defRPr sz="4000">
          <a:solidFill>
            <a:schemeClr val="tx2"/>
          </a:solidFill>
          <a:latin typeface="Trebuchet MS" pitchFamily="34" charset="0"/>
        </a:defRPr>
      </a:lvl4pPr>
      <a:lvl5pPr algn="l" rtl="0" eaLnBrk="0" fontAlgn="base" hangingPunct="0">
        <a:spcBef>
          <a:spcPct val="0"/>
        </a:spcBef>
        <a:spcAft>
          <a:spcPct val="0"/>
        </a:spcAft>
        <a:defRPr sz="4000">
          <a:solidFill>
            <a:schemeClr val="tx2"/>
          </a:solidFill>
          <a:latin typeface="Trebuchet MS" pitchFamily="34" charset="0"/>
        </a:defRPr>
      </a:lvl5pPr>
      <a:lvl6pPr marL="457200" algn="l" rtl="0" fontAlgn="base">
        <a:spcBef>
          <a:spcPct val="0"/>
        </a:spcBef>
        <a:spcAft>
          <a:spcPct val="0"/>
        </a:spcAft>
        <a:defRPr sz="4000">
          <a:solidFill>
            <a:schemeClr val="tx2"/>
          </a:solidFill>
          <a:latin typeface="Trebuchet MS" pitchFamily="34" charset="0"/>
        </a:defRPr>
      </a:lvl6pPr>
      <a:lvl7pPr marL="914400" algn="l" rtl="0" fontAlgn="base">
        <a:spcBef>
          <a:spcPct val="0"/>
        </a:spcBef>
        <a:spcAft>
          <a:spcPct val="0"/>
        </a:spcAft>
        <a:defRPr sz="4000">
          <a:solidFill>
            <a:schemeClr val="tx2"/>
          </a:solidFill>
          <a:latin typeface="Trebuchet MS" pitchFamily="34" charset="0"/>
        </a:defRPr>
      </a:lvl7pPr>
      <a:lvl8pPr marL="1371600" algn="l" rtl="0" fontAlgn="base">
        <a:spcBef>
          <a:spcPct val="0"/>
        </a:spcBef>
        <a:spcAft>
          <a:spcPct val="0"/>
        </a:spcAft>
        <a:defRPr sz="4000">
          <a:solidFill>
            <a:schemeClr val="tx2"/>
          </a:solidFill>
          <a:latin typeface="Trebuchet MS" pitchFamily="34" charset="0"/>
        </a:defRPr>
      </a:lvl8pPr>
      <a:lvl9pPr marL="1828800" algn="l" rtl="0" fontAlgn="base">
        <a:spcBef>
          <a:spcPct val="0"/>
        </a:spcBef>
        <a:spcAft>
          <a:spcPct val="0"/>
        </a:spcAft>
        <a:defRPr sz="4000">
          <a:solidFill>
            <a:schemeClr val="tx2"/>
          </a:solidFill>
          <a:latin typeface="Trebuchet MS" pitchFamily="34" charset="0"/>
        </a:defRPr>
      </a:lvl9pPr>
    </p:titleStyle>
    <p:bodyStyle>
      <a:lvl1pPr marL="365125" indent="-255588" algn="l" rtl="0" eaLnBrk="0" fontAlgn="base" hangingPunct="0">
        <a:spcBef>
          <a:spcPts val="300"/>
        </a:spcBef>
        <a:spcAft>
          <a:spcPct val="0"/>
        </a:spcAft>
        <a:buClr>
          <a:srgbClr val="A04DA3"/>
        </a:buClr>
        <a:buFont typeface="Georgia" panose="02040502050405020303" pitchFamily="18" charset="0"/>
        <a:buChar char="•"/>
        <a:defRPr sz="2800" kern="1200">
          <a:solidFill>
            <a:schemeClr val="tx1"/>
          </a:solidFill>
          <a:latin typeface="+mn-lt"/>
          <a:ea typeface="+mn-ea"/>
          <a:cs typeface="+mn-cs"/>
        </a:defRPr>
      </a:lvl1pPr>
      <a:lvl2pPr marL="657225" indent="-246063" algn="l" rtl="0" eaLnBrk="0" fontAlgn="base" hangingPunct="0">
        <a:spcBef>
          <a:spcPts val="300"/>
        </a:spcBef>
        <a:spcAft>
          <a:spcPct val="0"/>
        </a:spcAft>
        <a:buClr>
          <a:schemeClr val="accent2"/>
        </a:buClr>
        <a:buFont typeface="Georgia" panose="02040502050405020303" pitchFamily="18" charset="0"/>
        <a:buChar char="▫"/>
        <a:defRPr sz="2600" kern="1200">
          <a:solidFill>
            <a:schemeClr val="accent2"/>
          </a:solidFill>
          <a:latin typeface="+mn-lt"/>
          <a:ea typeface="+mn-ea"/>
          <a:cs typeface="+mn-cs"/>
        </a:defRPr>
      </a:lvl2pPr>
      <a:lvl3pPr marL="922338" indent="-219075" algn="l" rtl="0" eaLnBrk="0" fontAlgn="base" hangingPunct="0">
        <a:spcBef>
          <a:spcPts val="300"/>
        </a:spcBef>
        <a:spcAft>
          <a:spcPct val="0"/>
        </a:spcAft>
        <a:buClr>
          <a:schemeClr val="accent1"/>
        </a:buClr>
        <a:buFont typeface="Wingdings 2" panose="05020102010507070707" pitchFamily="18" charset="2"/>
        <a:buChar char=""/>
        <a:defRPr sz="2400" kern="1200">
          <a:solidFill>
            <a:schemeClr val="accent1"/>
          </a:solidFill>
          <a:latin typeface="+mn-lt"/>
          <a:ea typeface="+mn-ea"/>
          <a:cs typeface="+mn-cs"/>
        </a:defRPr>
      </a:lvl3pPr>
      <a:lvl4pPr marL="1179513" indent="-200025" algn="l" rtl="0" eaLnBrk="0" fontAlgn="base" hangingPunct="0">
        <a:spcBef>
          <a:spcPts val="300"/>
        </a:spcBef>
        <a:spcAft>
          <a:spcPct val="0"/>
        </a:spcAft>
        <a:buClr>
          <a:schemeClr val="accent1"/>
        </a:buClr>
        <a:buFont typeface="Wingdings 2" panose="05020102010507070707" pitchFamily="18" charset="2"/>
        <a:buChar char=""/>
        <a:defRPr sz="2200" kern="1200">
          <a:solidFill>
            <a:schemeClr val="accent1"/>
          </a:solidFill>
          <a:latin typeface="+mn-lt"/>
          <a:ea typeface="+mn-ea"/>
          <a:cs typeface="+mn-cs"/>
        </a:defRPr>
      </a:lvl4pPr>
      <a:lvl5pPr marL="1389063" indent="-182563" algn="l" rtl="0" eaLnBrk="0" fontAlgn="base" hangingPunct="0">
        <a:spcBef>
          <a:spcPts val="300"/>
        </a:spcBef>
        <a:spcAft>
          <a:spcPct val="0"/>
        </a:spcAft>
        <a:buClr>
          <a:srgbClr val="A04DA3"/>
        </a:buClr>
        <a:buFont typeface="Georgia" panose="02040502050405020303" pitchFamily="18" charset="0"/>
        <a:buChar char="▫"/>
        <a:defRPr sz="2000" kern="1200">
          <a:solidFill>
            <a:srgbClr val="A04DA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ctrTitle"/>
          </p:nvPr>
        </p:nvSpPr>
        <p:spPr>
          <a:xfrm>
            <a:off x="457200" y="2401888"/>
            <a:ext cx="8458200" cy="1470025"/>
          </a:xfrm>
        </p:spPr>
        <p:txBody>
          <a:bodyPr/>
          <a:lstStyle/>
          <a:p>
            <a:pPr eaLnBrk="1" hangingPunct="1"/>
            <a:r>
              <a:rPr lang="en-US" altLang="en-US" dirty="0" smtClean="0"/>
              <a:t>Peter F Hughes ©</a:t>
            </a:r>
            <a:br>
              <a:rPr lang="en-US" altLang="en-US" dirty="0" smtClean="0"/>
            </a:br>
            <a:r>
              <a:rPr lang="en-US" altLang="en-US" dirty="0" smtClean="0"/>
              <a:t>Legal Studies </a:t>
            </a:r>
            <a:r>
              <a:rPr lang="en-US" altLang="en-US" dirty="0" smtClean="0"/>
              <a:t>2017</a:t>
            </a:r>
            <a:endParaRPr lang="en-US" altLang="en-US" dirty="0" smtClean="0"/>
          </a:p>
        </p:txBody>
      </p:sp>
      <p:sp>
        <p:nvSpPr>
          <p:cNvPr id="6147" name="Subtitle 2"/>
          <p:cNvSpPr>
            <a:spLocks noGrp="1"/>
          </p:cNvSpPr>
          <p:nvPr>
            <p:ph type="subTitle" idx="1"/>
          </p:nvPr>
        </p:nvSpPr>
        <p:spPr>
          <a:xfrm>
            <a:off x="457200" y="3900488"/>
            <a:ext cx="4953000" cy="1752600"/>
          </a:xfrm>
        </p:spPr>
        <p:txBody>
          <a:bodyPr/>
          <a:lstStyle/>
          <a:p>
            <a:pPr marL="63500" eaLnBrk="1" hangingPunct="1"/>
            <a:r>
              <a:rPr lang="en-US" altLang="en-US" smtClean="0"/>
              <a:t>UNIT 3</a:t>
            </a:r>
          </a:p>
          <a:p>
            <a:pPr marL="63500" eaLnBrk="1" hangingPunct="1"/>
            <a:r>
              <a:rPr lang="en-US" altLang="en-US" smtClean="0"/>
              <a:t>CHAPTER FIVE</a:t>
            </a:r>
          </a:p>
          <a:p>
            <a:pPr marL="63500" eaLnBrk="1" hangingPunct="1"/>
            <a:r>
              <a:rPr lang="en-US" altLang="en-US" smtClean="0"/>
              <a:t>PART 1            </a:t>
            </a:r>
          </a:p>
          <a:p>
            <a:pPr marL="63500" eaLnBrk="1" hangingPunct="1"/>
            <a:r>
              <a:rPr lang="en-US" altLang="en-US" smtClean="0"/>
              <a:t>The Role of the Courts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455613" y="685800"/>
            <a:ext cx="7850187" cy="533400"/>
          </a:xfrm>
        </p:spPr>
        <p:txBody>
          <a:bodyPr/>
          <a:lstStyle/>
          <a:p>
            <a:r>
              <a:rPr lang="en-US" altLang="en-US" smtClean="0"/>
              <a:t>The Braidwood Tree</a:t>
            </a:r>
            <a:endParaRPr lang="en-AU" altLang="en-US" smtClean="0"/>
          </a:p>
        </p:txBody>
      </p:sp>
      <p:pic>
        <p:nvPicPr>
          <p:cNvPr id="7171"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479425" y="1676400"/>
            <a:ext cx="3636963" cy="4867275"/>
          </a:xfrm>
        </p:spPr>
      </p:pic>
      <p:sp>
        <p:nvSpPr>
          <p:cNvPr id="7172" name="TextBox 1"/>
          <p:cNvSpPr txBox="1">
            <a:spLocks noChangeArrowheads="1"/>
          </p:cNvSpPr>
          <p:nvPr/>
        </p:nvSpPr>
        <p:spPr bwMode="auto">
          <a:xfrm>
            <a:off x="5029200" y="1676400"/>
            <a:ext cx="3886200" cy="452437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400"/>
              <a:t>A QUIET TOWN CALLED NELLIGEN ON THE NEW SOUTH WALES SOUTHERN RANGES.</a:t>
            </a:r>
          </a:p>
          <a:p>
            <a:endParaRPr lang="en-US" altLang="en-US" sz="2400"/>
          </a:p>
          <a:p>
            <a:r>
              <a:rPr lang="en-US" altLang="en-US" sz="2400"/>
              <a:t>AN OLD TREE WITH SOME SCARS ON ITS BASE</a:t>
            </a:r>
          </a:p>
          <a:p>
            <a:endParaRPr lang="en-US" altLang="en-US" sz="2400"/>
          </a:p>
          <a:p>
            <a:r>
              <a:rPr lang="en-US" altLang="en-US" sz="2400"/>
              <a:t>A TINY PLAQUE TO REMIND US OF OUR HISTORY</a:t>
            </a:r>
            <a:endParaRPr lang="en-AU" altLang="en-US" sz="240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0850" y="685800"/>
            <a:ext cx="8235950" cy="533400"/>
          </a:xfrm>
        </p:spPr>
        <p:txBody>
          <a:bodyPr/>
          <a:lstStyle/>
          <a:p>
            <a:r>
              <a:rPr lang="en-US" altLang="en-US" smtClean="0"/>
              <a:t>THE CLARKE BROTHERS</a:t>
            </a:r>
            <a:endParaRPr lang="en-AU" altLang="en-US" smtClean="0"/>
          </a:p>
        </p:txBody>
      </p:sp>
      <p:pic>
        <p:nvPicPr>
          <p:cNvPr id="8195"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52400" y="1447800"/>
            <a:ext cx="3870325" cy="5181600"/>
          </a:xfrm>
        </p:spPr>
      </p:pic>
      <p:pic>
        <p:nvPicPr>
          <p:cNvPr id="8196"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1447800"/>
            <a:ext cx="2286000" cy="3303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7" name="TextBox 5"/>
          <p:cNvSpPr txBox="1">
            <a:spLocks noChangeArrowheads="1"/>
          </p:cNvSpPr>
          <p:nvPr/>
        </p:nvSpPr>
        <p:spPr bwMode="auto">
          <a:xfrm>
            <a:off x="4343400" y="4876800"/>
            <a:ext cx="4495800" cy="1754188"/>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a:t>ON THE 15 FEBRUARY 1867 TOM AND JOHN CLARKE WERE CAPTURED BY NSW POLICE.</a:t>
            </a:r>
          </a:p>
          <a:p>
            <a:r>
              <a:rPr lang="en-US" altLang="en-US"/>
              <a:t>CHARGED WITH MURDER AND BUSHRANGING IN THE BRAIDWOOD DISTRICT.</a:t>
            </a:r>
            <a:endParaRPr lang="en-AU" alt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463550" y="609600"/>
            <a:ext cx="8223250" cy="609600"/>
          </a:xfrm>
        </p:spPr>
        <p:txBody>
          <a:bodyPr/>
          <a:lstStyle/>
          <a:p>
            <a:r>
              <a:rPr lang="en-US" altLang="en-US" smtClean="0"/>
              <a:t>JUSTICE AND THE COURTS</a:t>
            </a:r>
            <a:endParaRPr lang="en-AU" altLang="en-US" smtClean="0"/>
          </a:p>
        </p:txBody>
      </p:sp>
      <p:pic>
        <p:nvPicPr>
          <p:cNvPr id="9219"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52400" y="1219200"/>
            <a:ext cx="3984625" cy="5334000"/>
          </a:xfrm>
        </p:spPr>
      </p:pic>
      <p:sp>
        <p:nvSpPr>
          <p:cNvPr id="9220" name="TextBox 4"/>
          <p:cNvSpPr txBox="1">
            <a:spLocks noChangeArrowheads="1"/>
          </p:cNvSpPr>
          <p:nvPr/>
        </p:nvSpPr>
        <p:spPr bwMode="auto">
          <a:xfrm>
            <a:off x="4648200" y="1219200"/>
            <a:ext cx="4038600" cy="440055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000"/>
              <a:t>THE BROTHERS WERE BROUGHT TO NELLIGEN AND SHACKLED TO THIS TREE FOR 3 DAYS BEFORE BEING BROUGHT TO SYDNEY.</a:t>
            </a:r>
          </a:p>
          <a:p>
            <a:endParaRPr lang="en-US" altLang="en-US" sz="2000"/>
          </a:p>
          <a:p>
            <a:r>
              <a:rPr lang="en-US" altLang="en-US" sz="2000"/>
              <a:t>THE CLARKE’S TRIAL LASTED ONE DAY.</a:t>
            </a:r>
          </a:p>
          <a:p>
            <a:endParaRPr lang="en-US" altLang="en-US" sz="2000"/>
          </a:p>
          <a:p>
            <a:r>
              <a:rPr lang="en-AU" altLang="en-US" sz="2000"/>
              <a:t>It was stated in evidence that "when Thomas Clarke fired, John Clarke fired immediately afterwards ... with the intent to kill and wound the constables...".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457200" y="609600"/>
            <a:ext cx="8229600" cy="609600"/>
          </a:xfrm>
        </p:spPr>
        <p:txBody>
          <a:bodyPr/>
          <a:lstStyle/>
          <a:p>
            <a:r>
              <a:rPr lang="en-US" altLang="en-US" dirty="0" smtClean="0"/>
              <a:t>Ratio </a:t>
            </a:r>
            <a:r>
              <a:rPr lang="en-US" altLang="en-US" dirty="0" err="1" smtClean="0"/>
              <a:t>Decidendi</a:t>
            </a:r>
            <a:endParaRPr lang="en-AU" altLang="en-US" dirty="0" smtClean="0"/>
          </a:p>
        </p:txBody>
      </p:sp>
      <p:sp>
        <p:nvSpPr>
          <p:cNvPr id="10243" name="Content Placeholder 2"/>
          <p:cNvSpPr>
            <a:spLocks noGrp="1"/>
          </p:cNvSpPr>
          <p:nvPr>
            <p:ph idx="1"/>
          </p:nvPr>
        </p:nvSpPr>
        <p:spPr/>
        <p:txBody>
          <a:bodyPr/>
          <a:lstStyle/>
          <a:p>
            <a:endParaRPr lang="en-AU" altLang="en-US" smtClean="0"/>
          </a:p>
        </p:txBody>
      </p:sp>
      <p:sp>
        <p:nvSpPr>
          <p:cNvPr id="10244" name="TextBox 3"/>
          <p:cNvSpPr txBox="1">
            <a:spLocks noChangeArrowheads="1"/>
          </p:cNvSpPr>
          <p:nvPr/>
        </p:nvSpPr>
        <p:spPr bwMode="auto">
          <a:xfrm>
            <a:off x="609600" y="1219200"/>
            <a:ext cx="8229600"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AU" altLang="en-US" sz="2000" dirty="0"/>
              <a:t>The jury took 67 minutes to find both brothers guilty. Before passing sentence, Stephens pointed out that the Clarkes were to be hanged, not as retribution, but because their deaths were necessary for the peace, good order, safety and welfare of society. </a:t>
            </a:r>
          </a:p>
          <a:p>
            <a:endParaRPr lang="en-AU" altLang="en-US" sz="2000" dirty="0" smtClean="0"/>
          </a:p>
          <a:p>
            <a:endParaRPr lang="en-AU" altLang="en-US" sz="2000" dirty="0"/>
          </a:p>
          <a:p>
            <a:r>
              <a:rPr lang="en-AU" altLang="en-US" sz="2000" dirty="0"/>
              <a:t>Their fate was to serve as a warning to others. Stephens then pointed out the list of their offences over the previous two years.</a:t>
            </a:r>
          </a:p>
          <a:p>
            <a:endParaRPr lang="en-US" altLang="en-US" sz="2000" dirty="0"/>
          </a:p>
          <a:p>
            <a:r>
              <a:rPr lang="en-AU" altLang="en-US" sz="2000" dirty="0"/>
              <a:t>Thomas: exclusive of the seven murders of which he was suspected, including that of Constable O'Grady, 9 robberies of mails, 36 robberies of individuals including Chinamen, labourers, publicans, storekeepers, tradesmen and settlers, John's offences in one year numbered 26 and his possible implication in the unexplained murder of the four specials. On 13 March 1865, the Araluen Gold Escort was attacked by the gang on the Majors Creek Mountain Road, and four troopers were shot dead. Two of the remaining troopers held off the attack and the gold was delivered to the Bank of New South Wales at Braidwood.</a:t>
            </a:r>
          </a:p>
          <a:p>
            <a:endParaRPr lang="en-US" altLang="en-US" sz="2000" dirty="0"/>
          </a:p>
          <a:p>
            <a:endParaRPr lang="en-AU" altLang="en-US" sz="20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eaLnBrk="1" hangingPunct="1"/>
            <a:r>
              <a:rPr lang="en-US" altLang="en-US" sz="3600" smtClean="0"/>
              <a:t>OUTCOME of this Part of UNIT 3</a:t>
            </a:r>
          </a:p>
        </p:txBody>
      </p:sp>
      <p:sp>
        <p:nvSpPr>
          <p:cNvPr id="11267" name="Content Placeholder 2"/>
          <p:cNvSpPr>
            <a:spLocks noGrp="1"/>
          </p:cNvSpPr>
          <p:nvPr>
            <p:ph idx="1"/>
          </p:nvPr>
        </p:nvSpPr>
        <p:spPr/>
        <p:txBody>
          <a:bodyPr/>
          <a:lstStyle/>
          <a:p>
            <a:pPr eaLnBrk="1" hangingPunct="1"/>
            <a:endParaRPr lang="en-US" altLang="en-US" smtClean="0"/>
          </a:p>
        </p:txBody>
      </p:sp>
      <p:pic>
        <p:nvPicPr>
          <p:cNvPr id="11268" name="Picture 3" descr="hc judge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9600" y="2362200"/>
            <a:ext cx="2743200" cy="223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9" name="Text Box 5"/>
          <p:cNvSpPr txBox="1">
            <a:spLocks noChangeArrowheads="1"/>
          </p:cNvSpPr>
          <p:nvPr/>
        </p:nvSpPr>
        <p:spPr bwMode="auto">
          <a:xfrm>
            <a:off x="3581400" y="2438400"/>
            <a:ext cx="5029200" cy="374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eaLnBrk="1" hangingPunct="1">
              <a:spcBef>
                <a:spcPct val="50000"/>
              </a:spcBef>
              <a:buClrTx/>
              <a:buFontTx/>
              <a:buNone/>
            </a:pPr>
            <a:r>
              <a:rPr lang="en-US" altLang="en-US" sz="2400">
                <a:latin typeface="Arial" panose="020B0604020202020204" pitchFamily="34" charset="0"/>
              </a:rPr>
              <a:t>OUTCOME 3</a:t>
            </a:r>
          </a:p>
          <a:p>
            <a:pPr eaLnBrk="1" hangingPunct="1">
              <a:spcBef>
                <a:spcPct val="50000"/>
              </a:spcBef>
              <a:buClrTx/>
              <a:buFontTx/>
              <a:buNone/>
            </a:pPr>
            <a:r>
              <a:rPr lang="en-US" altLang="en-US" sz="2400">
                <a:latin typeface="Arial" panose="020B0604020202020204" pitchFamily="34" charset="0"/>
              </a:rPr>
              <a:t>Describe the Role and Operation of the Courts in </a:t>
            </a:r>
            <a:r>
              <a:rPr lang="en-US" altLang="en-US" sz="2400" b="1" i="1">
                <a:latin typeface="Arial" panose="020B0604020202020204" pitchFamily="34" charset="0"/>
              </a:rPr>
              <a:t>Law-Making.</a:t>
            </a:r>
          </a:p>
          <a:p>
            <a:pPr eaLnBrk="1" hangingPunct="1">
              <a:spcBef>
                <a:spcPct val="50000"/>
              </a:spcBef>
              <a:buClrTx/>
              <a:buFontTx/>
              <a:buNone/>
            </a:pPr>
            <a:r>
              <a:rPr lang="en-US" altLang="en-US" sz="2400">
                <a:latin typeface="Arial" panose="020B0604020202020204" pitchFamily="34" charset="0"/>
              </a:rPr>
              <a:t>Evaluate the effectiveness of the courts as </a:t>
            </a:r>
            <a:r>
              <a:rPr lang="en-US" altLang="en-US" sz="2400" b="1" i="1">
                <a:latin typeface="Arial" panose="020B0604020202020204" pitchFamily="34" charset="0"/>
              </a:rPr>
              <a:t>Law-Making Bodies.</a:t>
            </a:r>
          </a:p>
          <a:p>
            <a:pPr eaLnBrk="1" hangingPunct="1">
              <a:spcBef>
                <a:spcPct val="50000"/>
              </a:spcBef>
              <a:buClrTx/>
              <a:buFontTx/>
              <a:buNone/>
            </a:pPr>
            <a:r>
              <a:rPr lang="en-US" altLang="en-US" sz="2400">
                <a:latin typeface="Arial" panose="020B0604020202020204" pitchFamily="34" charset="0"/>
              </a:rPr>
              <a:t>Discuss the relationship of the courts with Parliament.</a:t>
            </a:r>
          </a:p>
          <a:p>
            <a:pPr eaLnBrk="1" hangingPunct="1">
              <a:spcBef>
                <a:spcPct val="50000"/>
              </a:spcBef>
              <a:buClrTx/>
              <a:buFontTx/>
              <a:buNone/>
            </a:pPr>
            <a:endParaRPr lang="en-US" altLang="en-US" sz="2400">
              <a:latin typeface="Arial" panose="020B0604020202020204"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p:cNvSpPr>
          <p:nvPr>
            <p:ph type="title"/>
          </p:nvPr>
        </p:nvSpPr>
        <p:spPr/>
        <p:txBody>
          <a:bodyPr/>
          <a:lstStyle/>
          <a:p>
            <a:pPr eaLnBrk="1" hangingPunct="1"/>
            <a:r>
              <a:rPr lang="en-US" altLang="en-US" sz="3600" smtClean="0"/>
              <a:t>What can we expect in this Outcome?</a:t>
            </a:r>
          </a:p>
        </p:txBody>
      </p:sp>
      <p:sp>
        <p:nvSpPr>
          <p:cNvPr id="12291" name="Rectangle 3"/>
          <p:cNvSpPr>
            <a:spLocks noGrp="1"/>
          </p:cNvSpPr>
          <p:nvPr>
            <p:ph type="body" idx="1"/>
          </p:nvPr>
        </p:nvSpPr>
        <p:spPr/>
        <p:txBody>
          <a:bodyPr/>
          <a:lstStyle/>
          <a:p>
            <a:pPr eaLnBrk="1" hangingPunct="1">
              <a:lnSpc>
                <a:spcPct val="90000"/>
              </a:lnSpc>
            </a:pPr>
            <a:r>
              <a:rPr lang="en-US" altLang="en-US" smtClean="0"/>
              <a:t>An understanding of the courts and judges.</a:t>
            </a:r>
          </a:p>
          <a:p>
            <a:pPr eaLnBrk="1" hangingPunct="1">
              <a:lnSpc>
                <a:spcPct val="90000"/>
              </a:lnSpc>
            </a:pPr>
            <a:r>
              <a:rPr lang="en-US" altLang="en-US" smtClean="0"/>
              <a:t>An excellent knowledge of the </a:t>
            </a:r>
            <a:r>
              <a:rPr lang="en-US" altLang="en-US" b="1" i="1" smtClean="0"/>
              <a:t>doctrine of precedent.</a:t>
            </a:r>
          </a:p>
          <a:p>
            <a:pPr eaLnBrk="1" hangingPunct="1">
              <a:lnSpc>
                <a:spcPct val="90000"/>
              </a:lnSpc>
            </a:pPr>
            <a:r>
              <a:rPr lang="en-US" altLang="en-US" smtClean="0"/>
              <a:t>How judges use </a:t>
            </a:r>
            <a:r>
              <a:rPr lang="en-US" altLang="en-US" b="1" i="1" smtClean="0"/>
              <a:t>Statutory Interpretation.</a:t>
            </a:r>
          </a:p>
          <a:p>
            <a:pPr eaLnBrk="1" hangingPunct="1">
              <a:lnSpc>
                <a:spcPct val="90000"/>
              </a:lnSpc>
            </a:pPr>
            <a:r>
              <a:rPr lang="en-US" altLang="en-US" smtClean="0"/>
              <a:t>The </a:t>
            </a:r>
            <a:r>
              <a:rPr lang="en-US" altLang="en-US" b="1" i="1" smtClean="0"/>
              <a:t>effect of their interpretation</a:t>
            </a:r>
            <a:r>
              <a:rPr lang="en-US" altLang="en-US" smtClean="0"/>
              <a:t> in our legal system.</a:t>
            </a:r>
          </a:p>
          <a:p>
            <a:pPr eaLnBrk="1" hangingPunct="1">
              <a:lnSpc>
                <a:spcPct val="90000"/>
              </a:lnSpc>
            </a:pPr>
            <a:r>
              <a:rPr lang="en-US" altLang="en-US" smtClean="0"/>
              <a:t>The court’s </a:t>
            </a:r>
            <a:r>
              <a:rPr lang="en-US" altLang="en-US" b="1" i="1" smtClean="0"/>
              <a:t>strengths and weaknesses</a:t>
            </a:r>
            <a:r>
              <a:rPr lang="en-US" altLang="en-US" smtClean="0"/>
              <a:t> in law making.</a:t>
            </a:r>
          </a:p>
          <a:p>
            <a:pPr eaLnBrk="1" hangingPunct="1">
              <a:lnSpc>
                <a:spcPct val="90000"/>
              </a:lnSpc>
            </a:pPr>
            <a:r>
              <a:rPr lang="en-US" altLang="en-US" smtClean="0"/>
              <a:t>The </a:t>
            </a:r>
            <a:r>
              <a:rPr lang="en-US" altLang="en-US" b="1" i="1" smtClean="0"/>
              <a:t>relationship</a:t>
            </a:r>
            <a:r>
              <a:rPr lang="en-US" altLang="en-US" smtClean="0"/>
              <a:t> between the courts and parliament in law-making.</a:t>
            </a:r>
          </a:p>
          <a:p>
            <a:pPr eaLnBrk="1" hangingPunct="1">
              <a:lnSpc>
                <a:spcPct val="90000"/>
              </a:lnSpc>
            </a:pPr>
            <a:endParaRPr lang="en-US" altLang="en-US"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p:cNvSpPr>
          <p:nvPr>
            <p:ph type="title"/>
          </p:nvPr>
        </p:nvSpPr>
        <p:spPr/>
        <p:txBody>
          <a:bodyPr/>
          <a:lstStyle/>
          <a:p>
            <a:pPr algn="ctr" eaLnBrk="1" hangingPunct="1"/>
            <a:r>
              <a:rPr lang="en-US" altLang="en-US" smtClean="0"/>
              <a:t>Exam Technique</a:t>
            </a:r>
          </a:p>
        </p:txBody>
      </p:sp>
      <p:sp>
        <p:nvSpPr>
          <p:cNvPr id="13315" name="Rectangle 3"/>
          <p:cNvSpPr>
            <a:spLocks noGrp="1"/>
          </p:cNvSpPr>
          <p:nvPr>
            <p:ph type="body" idx="1"/>
          </p:nvPr>
        </p:nvSpPr>
        <p:spPr/>
        <p:txBody>
          <a:bodyPr/>
          <a:lstStyle/>
          <a:p>
            <a:pPr eaLnBrk="1" hangingPunct="1">
              <a:buFont typeface="Georgia" panose="02040502050405020303" pitchFamily="18" charset="0"/>
              <a:buNone/>
            </a:pPr>
            <a:r>
              <a:rPr lang="en-US" altLang="en-US" dirty="0" smtClean="0"/>
              <a:t>How can I improve the way I </a:t>
            </a:r>
            <a:r>
              <a:rPr lang="en-US" altLang="en-US" b="1" i="1" dirty="0" smtClean="0"/>
              <a:t>answer questions in the Law? </a:t>
            </a:r>
            <a:r>
              <a:rPr lang="en-US" altLang="en-US" i="1" dirty="0" smtClean="0"/>
              <a:t>(applicable to all)</a:t>
            </a:r>
          </a:p>
          <a:p>
            <a:pPr eaLnBrk="1" hangingPunct="1">
              <a:buFont typeface="Georgia" panose="02040502050405020303" pitchFamily="18" charset="0"/>
              <a:buNone/>
            </a:pPr>
            <a:r>
              <a:rPr lang="en-US" altLang="en-US" i="1" dirty="0" smtClean="0"/>
              <a:t>Read chapter 5 before class.</a:t>
            </a:r>
          </a:p>
          <a:p>
            <a:pPr eaLnBrk="1" hangingPunct="1">
              <a:buFont typeface="Georgia" panose="02040502050405020303" pitchFamily="18" charset="0"/>
              <a:buNone/>
            </a:pPr>
            <a:r>
              <a:rPr lang="en-US" altLang="en-US" i="1" dirty="0" smtClean="0"/>
              <a:t>Note each case and make case notes.</a:t>
            </a:r>
          </a:p>
          <a:p>
            <a:pPr eaLnBrk="1" hangingPunct="1">
              <a:buFont typeface="Georgia" panose="02040502050405020303" pitchFamily="18" charset="0"/>
              <a:buNone/>
            </a:pPr>
            <a:r>
              <a:rPr lang="en-US" altLang="en-US" i="1" dirty="0" smtClean="0"/>
              <a:t>Follow up with the teacher on areas you are weak in.</a:t>
            </a:r>
          </a:p>
          <a:p>
            <a:pPr eaLnBrk="1" hangingPunct="1">
              <a:buFont typeface="Georgia" panose="02040502050405020303" pitchFamily="18" charset="0"/>
              <a:buNone/>
            </a:pPr>
            <a:r>
              <a:rPr lang="en-US" altLang="en-US" i="1" dirty="0" smtClean="0"/>
              <a:t>Answer practice questions and hand them in for marking. (They can be emailed </a:t>
            </a:r>
            <a:r>
              <a:rPr lang="en-US" altLang="en-US" i="1" smtClean="0"/>
              <a:t>to </a:t>
            </a:r>
            <a:r>
              <a:rPr lang="en-US" altLang="en-US" i="1" smtClean="0"/>
              <a:t>hughes.Peter.f@edumail.vic.gov.au</a:t>
            </a:r>
            <a:r>
              <a:rPr lang="en-US" altLang="en-US" i="1" dirty="0" smtClean="0"/>
              <a:t>)</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p:cNvSpPr>
          <p:nvPr>
            <p:ph type="title"/>
          </p:nvPr>
        </p:nvSpPr>
        <p:spPr/>
        <p:txBody>
          <a:bodyPr/>
          <a:lstStyle/>
          <a:p>
            <a:pPr algn="ctr" eaLnBrk="1" hangingPunct="1"/>
            <a:r>
              <a:rPr lang="en-US" altLang="en-US" smtClean="0"/>
              <a:t>Exam Technique</a:t>
            </a:r>
          </a:p>
        </p:txBody>
      </p:sp>
      <p:sp>
        <p:nvSpPr>
          <p:cNvPr id="14339" name="Rectangle 3"/>
          <p:cNvSpPr>
            <a:spLocks noGrp="1"/>
          </p:cNvSpPr>
          <p:nvPr>
            <p:ph type="body" idx="1"/>
          </p:nvPr>
        </p:nvSpPr>
        <p:spPr/>
        <p:txBody>
          <a:bodyPr/>
          <a:lstStyle/>
          <a:p>
            <a:pPr eaLnBrk="1" hangingPunct="1">
              <a:lnSpc>
                <a:spcPct val="90000"/>
              </a:lnSpc>
            </a:pPr>
            <a:r>
              <a:rPr lang="en-US" altLang="en-US" smtClean="0"/>
              <a:t>This chapter comprises the last part of UNIT 3.</a:t>
            </a:r>
          </a:p>
          <a:p>
            <a:pPr eaLnBrk="1" hangingPunct="1">
              <a:lnSpc>
                <a:spcPct val="90000"/>
              </a:lnSpc>
            </a:pPr>
            <a:r>
              <a:rPr lang="en-US" altLang="en-US" smtClean="0"/>
              <a:t>Your notes become important here as they will be set aside until late September.</a:t>
            </a:r>
          </a:p>
          <a:p>
            <a:pPr eaLnBrk="1" hangingPunct="1">
              <a:lnSpc>
                <a:spcPct val="90000"/>
              </a:lnSpc>
            </a:pPr>
            <a:endParaRPr lang="en-US" altLang="en-US" smtClean="0"/>
          </a:p>
          <a:p>
            <a:pPr eaLnBrk="1" hangingPunct="1">
              <a:lnSpc>
                <a:spcPct val="90000"/>
              </a:lnSpc>
            </a:pPr>
            <a:r>
              <a:rPr lang="en-US" altLang="en-US" smtClean="0"/>
              <a:t>Organise yourself now.</a:t>
            </a:r>
          </a:p>
          <a:p>
            <a:pPr eaLnBrk="1" hangingPunct="1">
              <a:lnSpc>
                <a:spcPct val="90000"/>
              </a:lnSpc>
            </a:pPr>
            <a:r>
              <a:rPr lang="en-US" altLang="en-US" smtClean="0"/>
              <a:t>There is one lesson today on the introduction to the courts and law making.</a:t>
            </a:r>
          </a:p>
          <a:p>
            <a:pPr eaLnBrk="1" hangingPunct="1">
              <a:lnSpc>
                <a:spcPct val="90000"/>
              </a:lnSpc>
            </a:pPr>
            <a:r>
              <a:rPr lang="en-US" altLang="en-US" smtClean="0"/>
              <a:t>Before you adjourn tonight ask yourself, ‘how can the teacher help me get better marks in law?’</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p:cNvSpPr>
          <p:nvPr>
            <p:ph type="title"/>
          </p:nvPr>
        </p:nvSpPr>
        <p:spPr/>
        <p:txBody>
          <a:bodyPr/>
          <a:lstStyle/>
          <a:p>
            <a:pPr algn="ctr" eaLnBrk="1" hangingPunct="1"/>
            <a:r>
              <a:rPr lang="en-US" altLang="en-US" smtClean="0"/>
              <a:t>Common Law</a:t>
            </a:r>
          </a:p>
        </p:txBody>
      </p:sp>
      <p:sp>
        <p:nvSpPr>
          <p:cNvPr id="15363" name="Rectangle 3"/>
          <p:cNvSpPr>
            <a:spLocks noGrp="1"/>
          </p:cNvSpPr>
          <p:nvPr>
            <p:ph type="body" idx="1"/>
          </p:nvPr>
        </p:nvSpPr>
        <p:spPr/>
        <p:txBody>
          <a:bodyPr/>
          <a:lstStyle/>
          <a:p>
            <a:pPr eaLnBrk="1" hangingPunct="1"/>
            <a:r>
              <a:rPr lang="en-US" altLang="en-US" smtClean="0"/>
              <a:t>Judge made Law</a:t>
            </a:r>
          </a:p>
          <a:p>
            <a:pPr eaLnBrk="1" hangingPunct="1"/>
            <a:r>
              <a:rPr lang="en-US" altLang="en-US" smtClean="0"/>
              <a:t>Case Law.</a:t>
            </a:r>
          </a:p>
          <a:p>
            <a:pPr eaLnBrk="1" hangingPunct="1"/>
            <a:r>
              <a:rPr lang="en-US" altLang="en-US" smtClean="0"/>
              <a:t>It is quite simply </a:t>
            </a:r>
            <a:r>
              <a:rPr lang="en-US" altLang="en-US" b="1" i="1" smtClean="0"/>
              <a:t>a body of law</a:t>
            </a:r>
            <a:r>
              <a:rPr lang="en-US" altLang="en-US" smtClean="0"/>
              <a:t> that has developed over time through our association with the British Legal System.</a:t>
            </a:r>
          </a:p>
          <a:p>
            <a:pPr eaLnBrk="1" hangingPunct="1"/>
            <a:endParaRPr lang="en-US" altLang="en-US" smtClean="0"/>
          </a:p>
          <a:p>
            <a:pPr eaLnBrk="1" hangingPunct="1"/>
            <a:r>
              <a:rPr lang="en-US" altLang="en-US" smtClean="0"/>
              <a:t>The Braidwood tree is our link to a case that still has common law implications today.</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p:cNvSpPr>
          <p:nvPr>
            <p:ph type="title"/>
          </p:nvPr>
        </p:nvSpPr>
        <p:spPr/>
        <p:txBody>
          <a:bodyPr/>
          <a:lstStyle/>
          <a:p>
            <a:pPr algn="ctr" eaLnBrk="1" hangingPunct="1"/>
            <a:r>
              <a:rPr lang="en-US" altLang="en-US" smtClean="0"/>
              <a:t>Common Law</a:t>
            </a:r>
          </a:p>
        </p:txBody>
      </p:sp>
      <p:sp>
        <p:nvSpPr>
          <p:cNvPr id="16387" name="Rectangle 3"/>
          <p:cNvSpPr>
            <a:spLocks noGrp="1"/>
          </p:cNvSpPr>
          <p:nvPr>
            <p:ph type="body" idx="1"/>
          </p:nvPr>
        </p:nvSpPr>
        <p:spPr/>
        <p:txBody>
          <a:bodyPr/>
          <a:lstStyle/>
          <a:p>
            <a:pPr eaLnBrk="1" hangingPunct="1"/>
            <a:r>
              <a:rPr lang="en-US" altLang="en-US" smtClean="0"/>
              <a:t>The </a:t>
            </a:r>
            <a:r>
              <a:rPr lang="en-US" altLang="en-US" b="1" i="1" smtClean="0"/>
              <a:t>Body of Law </a:t>
            </a:r>
            <a:r>
              <a:rPr lang="en-US" altLang="en-US" smtClean="0"/>
              <a:t>increases when a case is brought before the courts.</a:t>
            </a:r>
          </a:p>
          <a:p>
            <a:pPr eaLnBrk="1" hangingPunct="1"/>
            <a:r>
              <a:rPr lang="en-US" altLang="en-US" smtClean="0"/>
              <a:t>That case may contain facts that have never been heard before.</a:t>
            </a:r>
          </a:p>
          <a:p>
            <a:pPr eaLnBrk="1" hangingPunct="1"/>
            <a:r>
              <a:rPr lang="en-US" altLang="en-US" b="1" i="1" smtClean="0"/>
              <a:t>The Court’s </a:t>
            </a:r>
            <a:r>
              <a:rPr lang="en-US" altLang="en-US" smtClean="0"/>
              <a:t>reason for its decision becomes the law followed in future courts.</a:t>
            </a:r>
            <a:endParaRPr lang="en-US" altLang="en-US" b="1" i="1"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p:cNvSpPr>
          <p:nvPr>
            <p:ph type="title"/>
          </p:nvPr>
        </p:nvSpPr>
        <p:spPr/>
        <p:txBody>
          <a:bodyPr/>
          <a:lstStyle/>
          <a:p>
            <a:pPr algn="ctr" eaLnBrk="1" hangingPunct="1"/>
            <a:r>
              <a:rPr lang="en-US" altLang="en-US" smtClean="0"/>
              <a:t>How a Court makes Law</a:t>
            </a:r>
          </a:p>
        </p:txBody>
      </p:sp>
      <p:sp>
        <p:nvSpPr>
          <p:cNvPr id="17411" name="Rectangle 3"/>
          <p:cNvSpPr>
            <a:spLocks noGrp="1"/>
          </p:cNvSpPr>
          <p:nvPr>
            <p:ph type="body" idx="1"/>
          </p:nvPr>
        </p:nvSpPr>
        <p:spPr/>
        <p:txBody>
          <a:bodyPr/>
          <a:lstStyle/>
          <a:p>
            <a:pPr eaLnBrk="1" hangingPunct="1"/>
            <a:r>
              <a:rPr lang="en-US" altLang="en-US" b="1" i="1" smtClean="0"/>
              <a:t>A decision</a:t>
            </a:r>
            <a:r>
              <a:rPr lang="en-US" altLang="en-US" smtClean="0"/>
              <a:t> is made that a new issue is before the court.</a:t>
            </a:r>
          </a:p>
          <a:p>
            <a:pPr eaLnBrk="1" hangingPunct="1"/>
            <a:r>
              <a:rPr lang="en-US" altLang="en-US" b="1" i="1" smtClean="0"/>
              <a:t>A decision</a:t>
            </a:r>
            <a:r>
              <a:rPr lang="en-US" altLang="en-US" smtClean="0"/>
              <a:t> is made that an existing principle requires expansion in a new situation.</a:t>
            </a:r>
          </a:p>
          <a:p>
            <a:pPr eaLnBrk="1" hangingPunct="1"/>
            <a:endParaRPr lang="en-US" altLang="en-US" smtClean="0"/>
          </a:p>
          <a:p>
            <a:pPr eaLnBrk="1" hangingPunct="1"/>
            <a:r>
              <a:rPr lang="en-US" altLang="en-US" b="1" i="1" smtClean="0"/>
              <a:t>Statutory Interpretation – </a:t>
            </a:r>
            <a:r>
              <a:rPr lang="en-US" altLang="en-US" smtClean="0"/>
              <a:t>break this wording down. To look at and form an opinion / meaning of the words in an act of Parliament.</a:t>
            </a:r>
            <a:endParaRPr lang="en-US" altLang="en-US" b="1" i="1"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p:cNvSpPr>
          <p:nvPr>
            <p:ph type="title"/>
          </p:nvPr>
        </p:nvSpPr>
        <p:spPr/>
        <p:txBody>
          <a:bodyPr/>
          <a:lstStyle/>
          <a:p>
            <a:pPr algn="ctr" eaLnBrk="1" hangingPunct="1"/>
            <a:r>
              <a:rPr lang="en-US" altLang="en-US" smtClean="0"/>
              <a:t>How a Court makes Law</a:t>
            </a:r>
          </a:p>
        </p:txBody>
      </p:sp>
      <p:sp>
        <p:nvSpPr>
          <p:cNvPr id="18435" name="Rectangle 3"/>
          <p:cNvSpPr>
            <a:spLocks noGrp="1"/>
          </p:cNvSpPr>
          <p:nvPr>
            <p:ph type="body" idx="1"/>
          </p:nvPr>
        </p:nvSpPr>
        <p:spPr/>
        <p:txBody>
          <a:bodyPr/>
          <a:lstStyle/>
          <a:p>
            <a:pPr eaLnBrk="1" hangingPunct="1"/>
            <a:r>
              <a:rPr lang="en-US" altLang="en-US" smtClean="0"/>
              <a:t>The principal of law developed by a court that will be followed in future courts is the </a:t>
            </a:r>
            <a:r>
              <a:rPr lang="en-US" altLang="en-US" b="1" i="1" smtClean="0"/>
              <a:t>Ratio Decidendi. </a:t>
            </a:r>
            <a:r>
              <a:rPr lang="en-US" altLang="en-US" smtClean="0"/>
              <a:t>(reason for the decision)</a:t>
            </a:r>
          </a:p>
          <a:p>
            <a:pPr eaLnBrk="1" hangingPunct="1"/>
            <a:endParaRPr lang="en-US" altLang="en-US" smtClean="0"/>
          </a:p>
        </p:txBody>
      </p:sp>
      <p:pic>
        <p:nvPicPr>
          <p:cNvPr id="18436" name="Picture 3" descr="7230831-law-book-library.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95800" y="3833813"/>
            <a:ext cx="4267200" cy="275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4"/>
          <p:cNvSpPr>
            <a:spLocks noGrp="1"/>
          </p:cNvSpPr>
          <p:nvPr>
            <p:ph type="title"/>
          </p:nvPr>
        </p:nvSpPr>
        <p:spPr>
          <a:xfrm>
            <a:off x="381000" y="381000"/>
            <a:ext cx="8229600" cy="1066800"/>
          </a:xfrm>
        </p:spPr>
        <p:txBody>
          <a:bodyPr/>
          <a:lstStyle/>
          <a:p>
            <a:pPr algn="ctr" eaLnBrk="1" hangingPunct="1"/>
            <a:r>
              <a:rPr lang="en-US" altLang="en-US" sz="2800" smtClean="0"/>
              <a:t>The Ability of our Legal System to keep up to date in modern times.</a:t>
            </a:r>
          </a:p>
        </p:txBody>
      </p:sp>
      <p:sp>
        <p:nvSpPr>
          <p:cNvPr id="19460" name="Text Box 7"/>
          <p:cNvSpPr txBox="1">
            <a:spLocks noChangeArrowheads="1"/>
          </p:cNvSpPr>
          <p:nvPr/>
        </p:nvSpPr>
        <p:spPr bwMode="auto">
          <a:xfrm>
            <a:off x="5486400" y="1905000"/>
            <a:ext cx="3505200"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eaLnBrk="1" hangingPunct="1">
              <a:spcBef>
                <a:spcPct val="50000"/>
              </a:spcBef>
              <a:buClrTx/>
              <a:buFontTx/>
              <a:buNone/>
            </a:pPr>
            <a:r>
              <a:rPr lang="en-US" altLang="en-US" sz="2400" b="1" dirty="0">
                <a:latin typeface="Arial" panose="020B0604020202020204" pitchFamily="34" charset="0"/>
              </a:rPr>
              <a:t>Common Law</a:t>
            </a:r>
          </a:p>
          <a:p>
            <a:pPr eaLnBrk="1" hangingPunct="1">
              <a:spcBef>
                <a:spcPct val="50000"/>
              </a:spcBef>
              <a:buClrTx/>
              <a:buFontTx/>
              <a:buNone/>
            </a:pPr>
            <a:r>
              <a:rPr lang="en-US" altLang="en-US" sz="2400" dirty="0">
                <a:latin typeface="Arial" panose="020B0604020202020204" pitchFamily="34" charset="0"/>
              </a:rPr>
              <a:t>Builds on existing law.</a:t>
            </a:r>
          </a:p>
          <a:p>
            <a:pPr eaLnBrk="1" hangingPunct="1">
              <a:spcBef>
                <a:spcPct val="50000"/>
              </a:spcBef>
              <a:buClrTx/>
              <a:buFontTx/>
              <a:buNone/>
            </a:pPr>
            <a:r>
              <a:rPr lang="en-US" altLang="en-US" sz="2400" dirty="0">
                <a:latin typeface="Arial" panose="020B0604020202020204" pitchFamily="34" charset="0"/>
              </a:rPr>
              <a:t>Provides a modern interpretation of what the law means today.</a:t>
            </a:r>
          </a:p>
          <a:p>
            <a:pPr eaLnBrk="1" hangingPunct="1">
              <a:spcBef>
                <a:spcPct val="50000"/>
              </a:spcBef>
              <a:buClrTx/>
              <a:buFontTx/>
              <a:buNone/>
            </a:pPr>
            <a:r>
              <a:rPr lang="en-US" altLang="en-US" sz="2400" dirty="0">
                <a:latin typeface="Arial" panose="020B0604020202020204" pitchFamily="34" charset="0"/>
              </a:rPr>
              <a:t>Expands our legal system.</a:t>
            </a:r>
          </a:p>
          <a:p>
            <a:pPr eaLnBrk="1" hangingPunct="1">
              <a:spcBef>
                <a:spcPct val="50000"/>
              </a:spcBef>
              <a:buClrTx/>
              <a:buFontTx/>
              <a:buNone/>
            </a:pPr>
            <a:endParaRPr lang="en-US" altLang="en-US" sz="2400" b="1" dirty="0">
              <a:latin typeface="Arial" panose="020B0604020202020204" pitchFamily="34" charset="0"/>
            </a:endParaRPr>
          </a:p>
        </p:txBody>
      </p:sp>
      <p:pic>
        <p:nvPicPr>
          <p:cNvPr id="3" name="Content Placeholder 2"/>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5400000">
            <a:off x="-190501" y="2117271"/>
            <a:ext cx="5181601" cy="3886200"/>
          </a:xfr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p:cNvSpPr>
          <p:nvPr>
            <p:ph type="title"/>
          </p:nvPr>
        </p:nvSpPr>
        <p:spPr/>
        <p:txBody>
          <a:bodyPr/>
          <a:lstStyle/>
          <a:p>
            <a:pPr eaLnBrk="1" hangingPunct="1"/>
            <a:r>
              <a:rPr lang="en-US" altLang="en-US" smtClean="0"/>
              <a:t>Restrictions to judge-made law.</a:t>
            </a:r>
          </a:p>
        </p:txBody>
      </p:sp>
      <p:sp>
        <p:nvSpPr>
          <p:cNvPr id="20483" name="Rectangle 3"/>
          <p:cNvSpPr>
            <a:spLocks noGrp="1"/>
          </p:cNvSpPr>
          <p:nvPr>
            <p:ph type="body" idx="1"/>
          </p:nvPr>
        </p:nvSpPr>
        <p:spPr/>
        <p:txBody>
          <a:bodyPr/>
          <a:lstStyle/>
          <a:p>
            <a:pPr eaLnBrk="1" hangingPunct="1"/>
            <a:r>
              <a:rPr lang="en-US" altLang="en-US" b="1" i="1" smtClean="0"/>
              <a:t>The case must be brought before a superior court.</a:t>
            </a:r>
          </a:p>
          <a:p>
            <a:pPr eaLnBrk="1" hangingPunct="1">
              <a:buFont typeface="Georgia" panose="02040502050405020303" pitchFamily="18" charset="0"/>
              <a:buNone/>
            </a:pPr>
            <a:r>
              <a:rPr lang="en-US" altLang="en-US" smtClean="0"/>
              <a:t>Eg: The Supreme Court is hearing a case on appeal from a lower court. </a:t>
            </a:r>
          </a:p>
          <a:p>
            <a:pPr eaLnBrk="1" hangingPunct="1">
              <a:buFont typeface="Georgia" panose="02040502050405020303" pitchFamily="18" charset="0"/>
              <a:buNone/>
            </a:pPr>
            <a:r>
              <a:rPr lang="en-US" altLang="en-US" smtClean="0"/>
              <a:t>The person bringing the case has lost it in a lower court (County Court).</a:t>
            </a:r>
          </a:p>
          <a:p>
            <a:pPr eaLnBrk="1" hangingPunct="1">
              <a:buFont typeface="Georgia" panose="02040502050405020303" pitchFamily="18" charset="0"/>
              <a:buNone/>
            </a:pPr>
            <a:r>
              <a:rPr lang="en-US" altLang="en-US" smtClean="0"/>
              <a:t>Expensive process.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p:cNvSpPr>
          <p:nvPr>
            <p:ph type="title"/>
          </p:nvPr>
        </p:nvSpPr>
        <p:spPr/>
        <p:txBody>
          <a:bodyPr/>
          <a:lstStyle/>
          <a:p>
            <a:pPr algn="ctr" eaLnBrk="1" hangingPunct="1"/>
            <a:r>
              <a:rPr lang="en-US" altLang="en-US" smtClean="0"/>
              <a:t>Restrictions to judge-made law.</a:t>
            </a:r>
          </a:p>
        </p:txBody>
      </p:sp>
      <p:sp>
        <p:nvSpPr>
          <p:cNvPr id="21507" name="Rectangle 3"/>
          <p:cNvSpPr>
            <a:spLocks noGrp="1"/>
          </p:cNvSpPr>
          <p:nvPr>
            <p:ph type="body" idx="1"/>
          </p:nvPr>
        </p:nvSpPr>
        <p:spPr/>
        <p:txBody>
          <a:bodyPr/>
          <a:lstStyle/>
          <a:p>
            <a:pPr eaLnBrk="1" hangingPunct="1">
              <a:lnSpc>
                <a:spcPct val="90000"/>
              </a:lnSpc>
            </a:pPr>
            <a:r>
              <a:rPr lang="en-US" altLang="en-US" smtClean="0"/>
              <a:t>Law principals established in higher courts are binding on lower courts.</a:t>
            </a:r>
          </a:p>
          <a:p>
            <a:pPr eaLnBrk="1" hangingPunct="1">
              <a:lnSpc>
                <a:spcPct val="90000"/>
              </a:lnSpc>
            </a:pPr>
            <a:r>
              <a:rPr lang="en-US" altLang="en-US" smtClean="0"/>
              <a:t>Binding means they are followed.</a:t>
            </a:r>
          </a:p>
          <a:p>
            <a:pPr eaLnBrk="1" hangingPunct="1">
              <a:lnSpc>
                <a:spcPct val="90000"/>
              </a:lnSpc>
            </a:pPr>
            <a:endParaRPr lang="en-US" altLang="en-US" smtClean="0"/>
          </a:p>
          <a:p>
            <a:pPr eaLnBrk="1" hangingPunct="1">
              <a:lnSpc>
                <a:spcPct val="90000"/>
              </a:lnSpc>
              <a:buFont typeface="Georgia" panose="02040502050405020303" pitchFamily="18" charset="0"/>
              <a:buNone/>
            </a:pPr>
            <a:r>
              <a:rPr lang="en-US" altLang="en-US" smtClean="0"/>
              <a:t>However:</a:t>
            </a:r>
          </a:p>
          <a:p>
            <a:pPr eaLnBrk="1" hangingPunct="1">
              <a:lnSpc>
                <a:spcPct val="90000"/>
              </a:lnSpc>
              <a:buFont typeface="Georgia" panose="02040502050405020303" pitchFamily="18" charset="0"/>
              <a:buNone/>
            </a:pPr>
            <a:r>
              <a:rPr lang="en-US" altLang="en-US" smtClean="0"/>
              <a:t>If there is no previous binding decision in a higher court there may be an opportunity to  establish a new principal of law.</a:t>
            </a:r>
          </a:p>
          <a:p>
            <a:pPr eaLnBrk="1" hangingPunct="1">
              <a:lnSpc>
                <a:spcPct val="90000"/>
              </a:lnSpc>
              <a:buFont typeface="Georgia" panose="02040502050405020303" pitchFamily="18" charset="0"/>
              <a:buNone/>
            </a:pPr>
            <a:r>
              <a:rPr lang="en-US" altLang="en-US" b="1" i="1" smtClean="0"/>
              <a:t>It must be shown there are distinguishing differences.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p:cNvSpPr>
          <p:nvPr>
            <p:ph type="title"/>
          </p:nvPr>
        </p:nvSpPr>
        <p:spPr/>
        <p:txBody>
          <a:bodyPr/>
          <a:lstStyle/>
          <a:p>
            <a:pPr algn="ctr" eaLnBrk="1" hangingPunct="1"/>
            <a:r>
              <a:rPr lang="en-US" altLang="en-US" smtClean="0"/>
              <a:t>The Doctrine of Precedent</a:t>
            </a:r>
          </a:p>
        </p:txBody>
      </p:sp>
      <p:sp>
        <p:nvSpPr>
          <p:cNvPr id="22531" name="Rectangle 3"/>
          <p:cNvSpPr>
            <a:spLocks noGrp="1"/>
          </p:cNvSpPr>
          <p:nvPr>
            <p:ph type="body" idx="1"/>
          </p:nvPr>
        </p:nvSpPr>
        <p:spPr/>
        <p:txBody>
          <a:bodyPr/>
          <a:lstStyle/>
          <a:p>
            <a:pPr eaLnBrk="1" hangingPunct="1">
              <a:buFont typeface="Georgia" panose="02040502050405020303" pitchFamily="18" charset="0"/>
              <a:buNone/>
            </a:pPr>
            <a:endParaRPr lang="en-US" altLang="en-US" smtClean="0"/>
          </a:p>
          <a:p>
            <a:pPr eaLnBrk="1" hangingPunct="1">
              <a:buFont typeface="Georgia" panose="02040502050405020303" pitchFamily="18" charset="0"/>
              <a:buNone/>
            </a:pPr>
            <a:r>
              <a:rPr lang="en-US" altLang="en-US" smtClean="0"/>
              <a:t>Doctrine = A principle of religious or political belief. </a:t>
            </a:r>
          </a:p>
          <a:p>
            <a:pPr eaLnBrk="1" hangingPunct="1">
              <a:buFont typeface="Georgia" panose="02040502050405020303" pitchFamily="18" charset="0"/>
              <a:buNone/>
            </a:pPr>
            <a:endParaRPr lang="en-US" altLang="en-US" smtClean="0"/>
          </a:p>
          <a:p>
            <a:pPr eaLnBrk="1" hangingPunct="1">
              <a:buFont typeface="Georgia" panose="02040502050405020303" pitchFamily="18" charset="0"/>
              <a:buNone/>
            </a:pPr>
            <a:r>
              <a:rPr lang="en-US" altLang="en-US" smtClean="0"/>
              <a:t>Precedent = Previous cases taken as a guide for subsequent cases or as justification.</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p:cNvSpPr>
          <p:nvPr>
            <p:ph type="title"/>
          </p:nvPr>
        </p:nvSpPr>
        <p:spPr/>
        <p:txBody>
          <a:bodyPr/>
          <a:lstStyle/>
          <a:p>
            <a:pPr algn="ctr" eaLnBrk="1" hangingPunct="1"/>
            <a:r>
              <a:rPr lang="en-US" altLang="en-US" smtClean="0"/>
              <a:t>The Doctrine of Precedent</a:t>
            </a:r>
          </a:p>
        </p:txBody>
      </p:sp>
      <p:sp>
        <p:nvSpPr>
          <p:cNvPr id="23555" name="Rectangle 3"/>
          <p:cNvSpPr>
            <a:spLocks noGrp="1"/>
          </p:cNvSpPr>
          <p:nvPr>
            <p:ph type="body" idx="1"/>
          </p:nvPr>
        </p:nvSpPr>
        <p:spPr/>
        <p:txBody>
          <a:bodyPr/>
          <a:lstStyle/>
          <a:p>
            <a:pPr eaLnBrk="1" hangingPunct="1"/>
            <a:r>
              <a:rPr lang="en-US" altLang="en-US" smtClean="0"/>
              <a:t>Always an examination question</a:t>
            </a:r>
          </a:p>
          <a:p>
            <a:pPr eaLnBrk="1" hangingPunct="1"/>
            <a:endParaRPr lang="en-US" altLang="en-US" smtClean="0"/>
          </a:p>
          <a:p>
            <a:pPr eaLnBrk="1" hangingPunct="1">
              <a:buFont typeface="Georgia" panose="02040502050405020303" pitchFamily="18" charset="0"/>
              <a:buNone/>
            </a:pPr>
            <a:r>
              <a:rPr lang="en-US" altLang="en-US" smtClean="0"/>
              <a:t>How it operates:</a:t>
            </a:r>
          </a:p>
          <a:p>
            <a:pPr eaLnBrk="1" hangingPunct="1"/>
            <a:r>
              <a:rPr lang="en-US" altLang="en-US" smtClean="0"/>
              <a:t>Judges stand behind the decision of previous judges.</a:t>
            </a:r>
          </a:p>
          <a:p>
            <a:pPr eaLnBrk="1" hangingPunct="1"/>
            <a:r>
              <a:rPr lang="en-US" altLang="en-US" smtClean="0"/>
              <a:t>When a new situation arises, precedent created.</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p:cNvSpPr>
          <p:nvPr>
            <p:ph type="title"/>
          </p:nvPr>
        </p:nvSpPr>
        <p:spPr/>
        <p:txBody>
          <a:bodyPr/>
          <a:lstStyle/>
          <a:p>
            <a:pPr algn="ctr" eaLnBrk="1" hangingPunct="1"/>
            <a:r>
              <a:rPr lang="en-US" altLang="en-US" smtClean="0"/>
              <a:t>The Doctrine of Precedent</a:t>
            </a:r>
          </a:p>
        </p:txBody>
      </p:sp>
      <p:sp>
        <p:nvSpPr>
          <p:cNvPr id="24579" name="Rectangle 3"/>
          <p:cNvSpPr>
            <a:spLocks noGrp="1"/>
          </p:cNvSpPr>
          <p:nvPr>
            <p:ph type="body" idx="1"/>
          </p:nvPr>
        </p:nvSpPr>
        <p:spPr/>
        <p:txBody>
          <a:bodyPr/>
          <a:lstStyle/>
          <a:p>
            <a:pPr eaLnBrk="1" hangingPunct="1">
              <a:buFont typeface="Georgia" panose="02040502050405020303" pitchFamily="18" charset="0"/>
              <a:buNone/>
            </a:pPr>
            <a:r>
              <a:rPr lang="en-US" altLang="en-US" sz="2400" smtClean="0"/>
              <a:t>Example:</a:t>
            </a:r>
          </a:p>
          <a:p>
            <a:pPr eaLnBrk="1" hangingPunct="1">
              <a:buFont typeface="Georgia" panose="02040502050405020303" pitchFamily="18" charset="0"/>
              <a:buNone/>
            </a:pPr>
            <a:r>
              <a:rPr lang="en-US" altLang="en-US" sz="2400" smtClean="0"/>
              <a:t>Law of Victoria states that Genetically Modified (GM) Canola cannot be planted in Victoria. </a:t>
            </a:r>
            <a:r>
              <a:rPr lang="en-US" altLang="en-US" sz="2400" b="1" smtClean="0"/>
              <a:t>(2007)</a:t>
            </a:r>
          </a:p>
          <a:p>
            <a:pPr eaLnBrk="1" hangingPunct="1">
              <a:buFont typeface="Georgia" panose="02040502050405020303" pitchFamily="18" charset="0"/>
              <a:buNone/>
            </a:pPr>
            <a:endParaRPr lang="en-US" altLang="en-US" sz="2400" smtClean="0"/>
          </a:p>
          <a:p>
            <a:pPr eaLnBrk="1" hangingPunct="1">
              <a:buFont typeface="Georgia" panose="02040502050405020303" pitchFamily="18" charset="0"/>
              <a:buNone/>
            </a:pPr>
            <a:r>
              <a:rPr lang="en-US" altLang="en-US" sz="2400" smtClean="0"/>
              <a:t>In </a:t>
            </a:r>
            <a:r>
              <a:rPr lang="en-US" altLang="en-US" sz="2400" b="1" smtClean="0"/>
              <a:t>2010</a:t>
            </a:r>
            <a:r>
              <a:rPr lang="en-US" altLang="en-US" sz="2400" smtClean="0"/>
              <a:t> a farmer brings samples of a GM seed into Australia after attending a GM forum in Europe. </a:t>
            </a:r>
          </a:p>
          <a:p>
            <a:pPr eaLnBrk="1" hangingPunct="1">
              <a:buFont typeface="Georgia" panose="02040502050405020303" pitchFamily="18" charset="0"/>
              <a:buNone/>
            </a:pPr>
            <a:r>
              <a:rPr lang="en-US" altLang="en-US" sz="2400" smtClean="0"/>
              <a:t>He plants a small trial plot on his farm at Woomelang in the Mallee.</a:t>
            </a:r>
          </a:p>
          <a:p>
            <a:pPr eaLnBrk="1" hangingPunct="1">
              <a:buFont typeface="Georgia" panose="02040502050405020303" pitchFamily="18" charset="0"/>
              <a:buNone/>
            </a:pPr>
            <a:r>
              <a:rPr lang="en-US" altLang="en-US" sz="2400" smtClean="0"/>
              <a:t>Birds eat the seed and it spreads to a neighbor’s farm and is discovered growing there 6 months later.</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p:cNvSpPr>
          <p:nvPr>
            <p:ph type="title"/>
          </p:nvPr>
        </p:nvSpPr>
        <p:spPr/>
        <p:txBody>
          <a:bodyPr/>
          <a:lstStyle/>
          <a:p>
            <a:pPr algn="ctr" eaLnBrk="1" hangingPunct="1"/>
            <a:r>
              <a:rPr lang="en-US" altLang="en-US" smtClean="0"/>
              <a:t>The Doctrine of Precedent</a:t>
            </a:r>
          </a:p>
        </p:txBody>
      </p:sp>
      <p:sp>
        <p:nvSpPr>
          <p:cNvPr id="25603" name="Rectangle 3"/>
          <p:cNvSpPr>
            <a:spLocks noGrp="1"/>
          </p:cNvSpPr>
          <p:nvPr>
            <p:ph type="body" idx="1"/>
          </p:nvPr>
        </p:nvSpPr>
        <p:spPr/>
        <p:txBody>
          <a:bodyPr/>
          <a:lstStyle/>
          <a:p>
            <a:pPr eaLnBrk="1" hangingPunct="1"/>
            <a:r>
              <a:rPr lang="en-US" altLang="en-US" smtClean="0"/>
              <a:t>Case is before Supreme Court of Victoria.</a:t>
            </a:r>
          </a:p>
          <a:p>
            <a:pPr eaLnBrk="1" hangingPunct="1"/>
            <a:r>
              <a:rPr lang="en-US" altLang="en-US" smtClean="0"/>
              <a:t>Decision – Guilty. Farmer brought in the seed and planted it. (fine and damages awarded)</a:t>
            </a:r>
          </a:p>
          <a:p>
            <a:pPr eaLnBrk="1" hangingPunct="1"/>
            <a:r>
              <a:rPr lang="en-US" altLang="en-US" b="1" i="1" smtClean="0"/>
              <a:t>Ratio – </a:t>
            </a:r>
            <a:r>
              <a:rPr lang="en-US" altLang="en-US" smtClean="0"/>
              <a:t>The farmer owed the entire farming industry a duty of care to keep our crops free from genetically modified seed.</a:t>
            </a:r>
            <a:endParaRPr lang="en-US" altLang="en-US" b="1" i="1" smtClean="0"/>
          </a:p>
          <a:p>
            <a:pPr eaLnBrk="1" hangingPunct="1">
              <a:buFont typeface="Georgia" panose="02040502050405020303" pitchFamily="18" charset="0"/>
              <a:buNone/>
            </a:pPr>
            <a:endParaRPr lang="en-US" altLang="en-US" b="1" i="1" smtClean="0"/>
          </a:p>
          <a:p>
            <a:pPr eaLnBrk="1" hangingPunct="1">
              <a:buFont typeface="Georgia" panose="02040502050405020303" pitchFamily="18" charset="0"/>
              <a:buNone/>
            </a:pPr>
            <a:endParaRPr lang="en-US" altLang="en-US"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p:cNvSpPr>
          <p:nvPr>
            <p:ph type="title"/>
          </p:nvPr>
        </p:nvSpPr>
        <p:spPr/>
        <p:txBody>
          <a:bodyPr/>
          <a:lstStyle/>
          <a:p>
            <a:pPr algn="ctr" eaLnBrk="1" hangingPunct="1"/>
            <a:r>
              <a:rPr lang="en-US" altLang="en-US" smtClean="0"/>
              <a:t>The Doctrine of Precedent</a:t>
            </a:r>
          </a:p>
        </p:txBody>
      </p:sp>
      <p:sp>
        <p:nvSpPr>
          <p:cNvPr id="26627" name="Rectangle 3"/>
          <p:cNvSpPr>
            <a:spLocks noGrp="1"/>
          </p:cNvSpPr>
          <p:nvPr>
            <p:ph type="body" idx="1"/>
          </p:nvPr>
        </p:nvSpPr>
        <p:spPr/>
        <p:txBody>
          <a:bodyPr/>
          <a:lstStyle/>
          <a:p>
            <a:pPr eaLnBrk="1" hangingPunct="1">
              <a:buFont typeface="Georgia" panose="02040502050405020303" pitchFamily="18" charset="0"/>
              <a:buNone/>
            </a:pPr>
            <a:r>
              <a:rPr lang="en-US" altLang="en-US" b="1" smtClean="0"/>
              <a:t>2012</a:t>
            </a:r>
          </a:p>
          <a:p>
            <a:pPr eaLnBrk="1" hangingPunct="1">
              <a:buFont typeface="Georgia" panose="02040502050405020303" pitchFamily="18" charset="0"/>
              <a:buNone/>
            </a:pPr>
            <a:r>
              <a:rPr lang="en-US" altLang="en-US" smtClean="0"/>
              <a:t>Another farmer buys some Canola seed from Mansanto Ltd, a large supplier of organic grain seed in Australia.</a:t>
            </a:r>
          </a:p>
          <a:p>
            <a:pPr eaLnBrk="1" hangingPunct="1">
              <a:buFont typeface="Georgia" panose="02040502050405020303" pitchFamily="18" charset="0"/>
              <a:buNone/>
            </a:pPr>
            <a:r>
              <a:rPr lang="en-US" altLang="en-US" smtClean="0"/>
              <a:t>Truck arrives from NSW with the seed and the farmer plants 3,000 hectares with the it. </a:t>
            </a:r>
          </a:p>
          <a:p>
            <a:pPr eaLnBrk="1" hangingPunct="1">
              <a:buFont typeface="Georgia" panose="02040502050405020303" pitchFamily="18" charset="0"/>
              <a:buNone/>
            </a:pPr>
            <a:r>
              <a:rPr lang="en-US" altLang="en-US" smtClean="0"/>
              <a:t>6 months later his crop is flowering and in seed. It accidentally spreads to neighbor’s farm.</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p:cNvSpPr>
          <p:nvPr>
            <p:ph type="title"/>
          </p:nvPr>
        </p:nvSpPr>
        <p:spPr/>
        <p:txBody>
          <a:bodyPr/>
          <a:lstStyle/>
          <a:p>
            <a:pPr algn="ctr" eaLnBrk="1" hangingPunct="1"/>
            <a:r>
              <a:rPr lang="en-US" altLang="en-US" smtClean="0"/>
              <a:t>The Doctrine of Precedent</a:t>
            </a:r>
          </a:p>
        </p:txBody>
      </p:sp>
      <p:sp>
        <p:nvSpPr>
          <p:cNvPr id="27651" name="Rectangle 3"/>
          <p:cNvSpPr>
            <a:spLocks noGrp="1"/>
          </p:cNvSpPr>
          <p:nvPr>
            <p:ph type="body" idx="1"/>
          </p:nvPr>
        </p:nvSpPr>
        <p:spPr/>
        <p:txBody>
          <a:bodyPr/>
          <a:lstStyle/>
          <a:p>
            <a:pPr eaLnBrk="1" hangingPunct="1">
              <a:buFont typeface="Georgia" panose="02040502050405020303" pitchFamily="18" charset="0"/>
              <a:buNone/>
            </a:pPr>
            <a:r>
              <a:rPr lang="en-US" altLang="en-US" b="1" dirty="0" smtClean="0"/>
              <a:t>2012</a:t>
            </a:r>
          </a:p>
          <a:p>
            <a:pPr eaLnBrk="1" hangingPunct="1">
              <a:buFont typeface="Georgia" panose="02040502050405020303" pitchFamily="18" charset="0"/>
              <a:buNone/>
            </a:pPr>
            <a:r>
              <a:rPr lang="en-US" altLang="en-US" dirty="0" smtClean="0"/>
              <a:t>This farmer notices his Canola looks strange. Has it tested and finds it is GM Canola. Advises his </a:t>
            </a:r>
            <a:r>
              <a:rPr lang="en-US" altLang="en-US" dirty="0" err="1" smtClean="0"/>
              <a:t>neighbour</a:t>
            </a:r>
            <a:r>
              <a:rPr lang="en-US" altLang="en-US" dirty="0" smtClean="0"/>
              <a:t> that GM Canola has spread to his property.</a:t>
            </a:r>
          </a:p>
          <a:p>
            <a:pPr eaLnBrk="1" hangingPunct="1">
              <a:buFont typeface="Georgia" panose="02040502050405020303" pitchFamily="18" charset="0"/>
              <a:buNone/>
            </a:pPr>
            <a:r>
              <a:rPr lang="en-US" altLang="en-US" dirty="0" smtClean="0"/>
              <a:t>Department of Primary Industries closes both farms and charges the farmer under the Victorian ACT.</a:t>
            </a:r>
          </a:p>
          <a:p>
            <a:pPr eaLnBrk="1" hangingPunct="1">
              <a:buFont typeface="Georgia" panose="02040502050405020303" pitchFamily="18" charset="0"/>
              <a:buNone/>
            </a:pPr>
            <a:endParaRPr lang="en-US" altLang="en-US" b="1" dirty="0"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p:cNvSpPr>
          <p:nvPr>
            <p:ph type="title"/>
          </p:nvPr>
        </p:nvSpPr>
        <p:spPr/>
        <p:txBody>
          <a:bodyPr/>
          <a:lstStyle/>
          <a:p>
            <a:pPr algn="ctr" eaLnBrk="1" hangingPunct="1"/>
            <a:r>
              <a:rPr lang="en-US" altLang="en-US" smtClean="0"/>
              <a:t>The Doctrine of Precedent</a:t>
            </a:r>
          </a:p>
        </p:txBody>
      </p:sp>
      <p:sp>
        <p:nvSpPr>
          <p:cNvPr id="28675" name="Rectangle 3"/>
          <p:cNvSpPr>
            <a:spLocks noGrp="1"/>
          </p:cNvSpPr>
          <p:nvPr>
            <p:ph type="body" idx="1"/>
          </p:nvPr>
        </p:nvSpPr>
        <p:spPr/>
        <p:txBody>
          <a:bodyPr/>
          <a:lstStyle/>
          <a:p>
            <a:pPr eaLnBrk="1" hangingPunct="1">
              <a:buFont typeface="Georgia" panose="02040502050405020303" pitchFamily="18" charset="0"/>
              <a:buNone/>
            </a:pPr>
            <a:r>
              <a:rPr lang="en-US" altLang="en-US" b="1" smtClean="0"/>
              <a:t>2012</a:t>
            </a:r>
          </a:p>
          <a:p>
            <a:pPr eaLnBrk="1" hangingPunct="1">
              <a:buFont typeface="Georgia" panose="02040502050405020303" pitchFamily="18" charset="0"/>
              <a:buNone/>
            </a:pPr>
            <a:r>
              <a:rPr lang="en-US" altLang="en-US" smtClean="0"/>
              <a:t>Case comes before the Supreme Court of Victoria.</a:t>
            </a:r>
          </a:p>
          <a:p>
            <a:pPr eaLnBrk="1" hangingPunct="1">
              <a:buFont typeface="Georgia" panose="02040502050405020303" pitchFamily="18" charset="0"/>
              <a:buNone/>
            </a:pPr>
            <a:r>
              <a:rPr lang="en-US" altLang="en-US" smtClean="0"/>
              <a:t>Result?</a:t>
            </a:r>
          </a:p>
          <a:p>
            <a:pPr eaLnBrk="1" hangingPunct="1">
              <a:buFont typeface="Georgia" panose="02040502050405020303" pitchFamily="18" charset="0"/>
              <a:buNone/>
            </a:pPr>
            <a:r>
              <a:rPr lang="en-US" altLang="en-US" smtClean="0"/>
              <a:t>What will happen now?</a:t>
            </a:r>
          </a:p>
          <a:p>
            <a:pPr eaLnBrk="1" hangingPunct="1">
              <a:buFont typeface="Georgia" panose="02040502050405020303" pitchFamily="18" charset="0"/>
              <a:buNone/>
            </a:pPr>
            <a:r>
              <a:rPr lang="en-US" altLang="en-US" smtClean="0"/>
              <a:t>What do you think?</a:t>
            </a:r>
          </a:p>
          <a:p>
            <a:pPr eaLnBrk="1" hangingPunct="1">
              <a:buFont typeface="Georgia" panose="02040502050405020303" pitchFamily="18" charset="0"/>
              <a:buNone/>
            </a:pPr>
            <a:endParaRPr lang="en-US" altLang="en-US" smtClean="0"/>
          </a:p>
        </p:txBody>
      </p:sp>
      <p:pic>
        <p:nvPicPr>
          <p:cNvPr id="28676" name="Picture 3" descr="Canola.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95800" y="3378200"/>
            <a:ext cx="4648200" cy="309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p:cNvSpPr>
          <p:nvPr>
            <p:ph type="title"/>
          </p:nvPr>
        </p:nvSpPr>
        <p:spPr/>
        <p:txBody>
          <a:bodyPr/>
          <a:lstStyle/>
          <a:p>
            <a:pPr algn="ctr" eaLnBrk="1" hangingPunct="1"/>
            <a:r>
              <a:rPr lang="en-US" altLang="en-US" smtClean="0"/>
              <a:t>The Doctrine of Precedent</a:t>
            </a:r>
          </a:p>
        </p:txBody>
      </p:sp>
      <p:sp>
        <p:nvSpPr>
          <p:cNvPr id="29699" name="Rectangle 3"/>
          <p:cNvSpPr>
            <a:spLocks noGrp="1"/>
          </p:cNvSpPr>
          <p:nvPr>
            <p:ph type="body" idx="1"/>
          </p:nvPr>
        </p:nvSpPr>
        <p:spPr/>
        <p:txBody>
          <a:bodyPr/>
          <a:lstStyle/>
          <a:p>
            <a:pPr eaLnBrk="1" hangingPunct="1"/>
            <a:r>
              <a:rPr lang="en-US" altLang="en-US" smtClean="0"/>
              <a:t>The </a:t>
            </a:r>
            <a:r>
              <a:rPr lang="en-US" altLang="en-US" b="1" i="1" smtClean="0"/>
              <a:t>Ratio</a:t>
            </a:r>
            <a:r>
              <a:rPr lang="en-US" altLang="en-US" smtClean="0"/>
              <a:t> from the previous case will apply as the same court will hear the new case.</a:t>
            </a:r>
          </a:p>
          <a:p>
            <a:pPr eaLnBrk="1" hangingPunct="1"/>
            <a:r>
              <a:rPr lang="en-US" altLang="en-US" b="1" i="1" smtClean="0"/>
              <a:t>Ratio – </a:t>
            </a:r>
            <a:r>
              <a:rPr lang="en-US" altLang="en-US" smtClean="0"/>
              <a:t>The farmer owed the entire farming industry a duty of care to keep our crops free from genetically modified seed.</a:t>
            </a:r>
          </a:p>
          <a:p>
            <a:pPr eaLnBrk="1" hangingPunct="1"/>
            <a:endParaRPr lang="en-US" altLang="en-US" smtClean="0"/>
          </a:p>
          <a:p>
            <a:pPr eaLnBrk="1" hangingPunct="1"/>
            <a:r>
              <a:rPr lang="en-US" altLang="en-US" smtClean="0"/>
              <a:t>However, Monsanto provided the seed and it owed a duty of care to the farmer to supply GM free seed.</a:t>
            </a:r>
          </a:p>
          <a:p>
            <a:pPr eaLnBrk="1" hangingPunct="1"/>
            <a:endParaRPr lang="en-US" altLang="en-US"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p:cNvSpPr>
          <p:nvPr>
            <p:ph type="title"/>
          </p:nvPr>
        </p:nvSpPr>
        <p:spPr/>
        <p:txBody>
          <a:bodyPr/>
          <a:lstStyle/>
          <a:p>
            <a:pPr algn="ctr" eaLnBrk="1" hangingPunct="1"/>
            <a:r>
              <a:rPr lang="en-US" altLang="en-US" smtClean="0"/>
              <a:t>The Doctrine of Precedent</a:t>
            </a:r>
          </a:p>
        </p:txBody>
      </p:sp>
      <p:sp>
        <p:nvSpPr>
          <p:cNvPr id="30723" name="Rectangle 3"/>
          <p:cNvSpPr>
            <a:spLocks noGrp="1"/>
          </p:cNvSpPr>
          <p:nvPr>
            <p:ph type="body" idx="1"/>
          </p:nvPr>
        </p:nvSpPr>
        <p:spPr/>
        <p:txBody>
          <a:bodyPr/>
          <a:lstStyle/>
          <a:p>
            <a:pPr eaLnBrk="1" hangingPunct="1">
              <a:buFont typeface="Georgia" panose="02040502050405020303" pitchFamily="18" charset="0"/>
              <a:buNone/>
            </a:pPr>
            <a:r>
              <a:rPr lang="en-US" altLang="en-US" b="1" smtClean="0"/>
              <a:t>Confusing?</a:t>
            </a:r>
          </a:p>
          <a:p>
            <a:pPr eaLnBrk="1" hangingPunct="1">
              <a:buFont typeface="Georgia" panose="02040502050405020303" pitchFamily="18" charset="0"/>
              <a:buNone/>
            </a:pPr>
            <a:r>
              <a:rPr lang="en-US" altLang="en-US" smtClean="0"/>
              <a:t>By the time we have completed precedent you will have formed an opinion on the GM crop case.</a:t>
            </a:r>
          </a:p>
          <a:p>
            <a:pPr eaLnBrk="1" hangingPunct="1">
              <a:buFont typeface="Georgia" panose="02040502050405020303" pitchFamily="18" charset="0"/>
              <a:buNone/>
            </a:pPr>
            <a:endParaRPr lang="en-US" altLang="en-US" smtClean="0"/>
          </a:p>
          <a:p>
            <a:pPr eaLnBrk="1" hangingPunct="1">
              <a:buFont typeface="Georgia" panose="02040502050405020303" pitchFamily="18" charset="0"/>
              <a:buNone/>
            </a:pPr>
            <a:r>
              <a:rPr lang="en-US" altLang="en-US" smtClean="0"/>
              <a:t>Your opinion will be based on your knowledge of the 4 ways that precedent is handled and case law surrounding it.</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p:cNvSpPr>
          <p:nvPr>
            <p:ph type="title"/>
          </p:nvPr>
        </p:nvSpPr>
        <p:spPr/>
        <p:txBody>
          <a:bodyPr/>
          <a:lstStyle/>
          <a:p>
            <a:pPr algn="ctr" eaLnBrk="1" hangingPunct="1"/>
            <a:r>
              <a:rPr lang="en-US" altLang="en-US" smtClean="0"/>
              <a:t>The Doctrine of Precedent</a:t>
            </a:r>
          </a:p>
        </p:txBody>
      </p:sp>
      <p:sp>
        <p:nvSpPr>
          <p:cNvPr id="31747" name="Rectangle 3"/>
          <p:cNvSpPr>
            <a:spLocks noGrp="1"/>
          </p:cNvSpPr>
          <p:nvPr>
            <p:ph type="body" idx="1"/>
          </p:nvPr>
        </p:nvSpPr>
        <p:spPr/>
        <p:txBody>
          <a:bodyPr/>
          <a:lstStyle/>
          <a:p>
            <a:pPr eaLnBrk="1" hangingPunct="1">
              <a:buFont typeface="Georgia" panose="02040502050405020303" pitchFamily="18" charset="0"/>
              <a:buNone/>
            </a:pPr>
            <a:r>
              <a:rPr lang="en-US" altLang="en-US" smtClean="0"/>
              <a:t>CASE LAW</a:t>
            </a:r>
          </a:p>
          <a:p>
            <a:pPr eaLnBrk="1" hangingPunct="1">
              <a:buFont typeface="Georgia" panose="02040502050405020303" pitchFamily="18" charset="0"/>
              <a:buNone/>
            </a:pPr>
            <a:endParaRPr lang="en-US" altLang="en-US" smtClean="0"/>
          </a:p>
          <a:p>
            <a:pPr eaLnBrk="1" hangingPunct="1"/>
            <a:r>
              <a:rPr lang="en-US" altLang="en-US" smtClean="0"/>
              <a:t>Is becoming important now.</a:t>
            </a:r>
          </a:p>
          <a:p>
            <a:pPr eaLnBrk="1" hangingPunct="1"/>
            <a:r>
              <a:rPr lang="en-US" altLang="en-US" smtClean="0"/>
              <a:t>I suggest you make a summary of the important cases in this topic and get ready for September.</a:t>
            </a:r>
          </a:p>
          <a:p>
            <a:pPr eaLnBrk="1" hangingPunct="1"/>
            <a:endParaRPr lang="en-US" altLang="en-US" smtClean="0"/>
          </a:p>
          <a:p>
            <a:pPr eaLnBrk="1" hangingPunct="1"/>
            <a:r>
              <a:rPr lang="en-US" altLang="en-US" smtClean="0"/>
              <a:t>Let us begin</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p:cNvSpPr>
          <p:nvPr>
            <p:ph type="title"/>
          </p:nvPr>
        </p:nvSpPr>
        <p:spPr/>
        <p:txBody>
          <a:bodyPr/>
          <a:lstStyle/>
          <a:p>
            <a:pPr algn="ctr" eaLnBrk="1" hangingPunct="1"/>
            <a:r>
              <a:rPr lang="en-US" altLang="en-US" sz="3600" smtClean="0"/>
              <a:t>How the Doctrine of Precedent Operates</a:t>
            </a:r>
          </a:p>
        </p:txBody>
      </p:sp>
      <p:sp>
        <p:nvSpPr>
          <p:cNvPr id="32771" name="Rectangle 3"/>
          <p:cNvSpPr>
            <a:spLocks noGrp="1"/>
          </p:cNvSpPr>
          <p:nvPr>
            <p:ph type="body" idx="1"/>
          </p:nvPr>
        </p:nvSpPr>
        <p:spPr/>
        <p:txBody>
          <a:bodyPr/>
          <a:lstStyle/>
          <a:p>
            <a:pPr eaLnBrk="1" hangingPunct="1"/>
            <a:r>
              <a:rPr lang="en-US" altLang="en-US" smtClean="0"/>
              <a:t>Law making generally happens in Courts of Appeal.</a:t>
            </a:r>
          </a:p>
          <a:p>
            <a:pPr eaLnBrk="1" hangingPunct="1"/>
            <a:r>
              <a:rPr lang="en-US" altLang="en-US" smtClean="0"/>
              <a:t>Jury Trials do not create precedent.</a:t>
            </a:r>
          </a:p>
          <a:p>
            <a:pPr eaLnBrk="1" hangingPunct="1"/>
            <a:r>
              <a:rPr lang="en-US" altLang="en-US" smtClean="0"/>
              <a:t>Judges alone create it.</a:t>
            </a:r>
          </a:p>
          <a:p>
            <a:pPr eaLnBrk="1" hangingPunct="1"/>
            <a:endParaRPr lang="en-US" altLang="en-US" smtClean="0"/>
          </a:p>
          <a:p>
            <a:pPr eaLnBrk="1" hangingPunct="1"/>
            <a:r>
              <a:rPr lang="en-US" altLang="en-US" smtClean="0"/>
              <a:t>Judges alone in their ruling talk about ‘Points of Law’</a:t>
            </a:r>
          </a:p>
          <a:p>
            <a:pPr eaLnBrk="1" hangingPunct="1"/>
            <a:r>
              <a:rPr lang="en-US" altLang="en-US" smtClean="0"/>
              <a:t>This normally occurs at the end of the case.</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p:cNvSpPr>
          <p:nvPr>
            <p:ph type="title"/>
          </p:nvPr>
        </p:nvSpPr>
        <p:spPr/>
        <p:txBody>
          <a:bodyPr/>
          <a:lstStyle/>
          <a:p>
            <a:pPr algn="ctr" eaLnBrk="1" hangingPunct="1"/>
            <a:r>
              <a:rPr lang="en-US" altLang="en-US" smtClean="0"/>
              <a:t>Stare Decisis</a:t>
            </a:r>
          </a:p>
        </p:txBody>
      </p:sp>
      <p:sp>
        <p:nvSpPr>
          <p:cNvPr id="33795" name="Rectangle 3"/>
          <p:cNvSpPr>
            <a:spLocks noGrp="1"/>
          </p:cNvSpPr>
          <p:nvPr>
            <p:ph type="body" idx="1"/>
          </p:nvPr>
        </p:nvSpPr>
        <p:spPr/>
        <p:txBody>
          <a:bodyPr/>
          <a:lstStyle/>
          <a:p>
            <a:pPr eaLnBrk="1" hangingPunct="1"/>
            <a:r>
              <a:rPr lang="en-US" altLang="en-US" smtClean="0"/>
              <a:t>Stand by the Decision</a:t>
            </a:r>
          </a:p>
          <a:p>
            <a:pPr eaLnBrk="1" hangingPunct="1"/>
            <a:endParaRPr lang="en-US" altLang="en-US" smtClean="0"/>
          </a:p>
          <a:p>
            <a:pPr eaLnBrk="1" hangingPunct="1"/>
            <a:r>
              <a:rPr lang="en-US" altLang="en-US" smtClean="0"/>
              <a:t>A principle that lower courts will stand by the decision of higher courts</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p:cNvSpPr>
          <p:nvPr>
            <p:ph type="title"/>
          </p:nvPr>
        </p:nvSpPr>
        <p:spPr/>
        <p:txBody>
          <a:bodyPr/>
          <a:lstStyle/>
          <a:p>
            <a:pPr algn="ctr" eaLnBrk="1" hangingPunct="1"/>
            <a:r>
              <a:rPr lang="en-US" altLang="en-US" smtClean="0"/>
              <a:t>Ratio Decidendi</a:t>
            </a:r>
          </a:p>
        </p:txBody>
      </p:sp>
      <p:sp>
        <p:nvSpPr>
          <p:cNvPr id="34819" name="Rectangle 3"/>
          <p:cNvSpPr>
            <a:spLocks noGrp="1"/>
          </p:cNvSpPr>
          <p:nvPr>
            <p:ph type="body" idx="1"/>
          </p:nvPr>
        </p:nvSpPr>
        <p:spPr/>
        <p:txBody>
          <a:bodyPr/>
          <a:lstStyle/>
          <a:p>
            <a:pPr eaLnBrk="1" hangingPunct="1"/>
            <a:r>
              <a:rPr lang="en-US" altLang="en-US" smtClean="0"/>
              <a:t>The reason for the decision</a:t>
            </a:r>
          </a:p>
          <a:p>
            <a:pPr eaLnBrk="1" hangingPunct="1"/>
            <a:endParaRPr lang="en-US" altLang="en-US" smtClean="0"/>
          </a:p>
          <a:p>
            <a:pPr eaLnBrk="1" hangingPunct="1"/>
            <a:r>
              <a:rPr lang="en-US" altLang="en-US" smtClean="0"/>
              <a:t>Not the decision itself but the reason for the decision.</a:t>
            </a:r>
          </a:p>
          <a:p>
            <a:pPr eaLnBrk="1" hangingPunct="1">
              <a:buFont typeface="Georgia" panose="02040502050405020303" pitchFamily="18" charset="0"/>
              <a:buNone/>
            </a:pPr>
            <a:r>
              <a:rPr lang="en-US" altLang="en-US" smtClean="0"/>
              <a:t>Eg: To keep Victoria free from GM Crops farmers owe the industry </a:t>
            </a:r>
            <a:r>
              <a:rPr lang="en-US" altLang="en-US" b="1" i="1" smtClean="0"/>
              <a:t>a duty of care.</a:t>
            </a:r>
          </a:p>
          <a:p>
            <a:pPr eaLnBrk="1" hangingPunct="1">
              <a:buFont typeface="Georgia" panose="02040502050405020303" pitchFamily="18" charset="0"/>
              <a:buNone/>
            </a:pPr>
            <a:endParaRPr lang="en-US" altLang="en-US" b="1" i="1" smtClean="0"/>
          </a:p>
          <a:p>
            <a:pPr eaLnBrk="1" hangingPunct="1">
              <a:buFont typeface="Georgia" panose="02040502050405020303" pitchFamily="18" charset="0"/>
              <a:buNone/>
            </a:pPr>
            <a:r>
              <a:rPr lang="en-US" altLang="en-US" b="1" i="1" smtClean="0"/>
              <a:t>Lets roll with the case law (I warned you!)</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p:cNvSpPr>
          <p:nvPr>
            <p:ph type="title"/>
          </p:nvPr>
        </p:nvSpPr>
        <p:spPr>
          <a:xfrm>
            <a:off x="381000" y="457200"/>
            <a:ext cx="8229600" cy="1066800"/>
          </a:xfrm>
        </p:spPr>
        <p:txBody>
          <a:bodyPr/>
          <a:lstStyle/>
          <a:p>
            <a:pPr eaLnBrk="1" hangingPunct="1"/>
            <a:r>
              <a:rPr lang="en-US" altLang="en-US" smtClean="0"/>
              <a:t>Shaddock v Parramatta CC (1981)</a:t>
            </a:r>
          </a:p>
        </p:txBody>
      </p:sp>
      <p:sp>
        <p:nvSpPr>
          <p:cNvPr id="35843" name="Rectangle 3"/>
          <p:cNvSpPr>
            <a:spLocks noGrp="1"/>
          </p:cNvSpPr>
          <p:nvPr>
            <p:ph type="body" idx="1"/>
          </p:nvPr>
        </p:nvSpPr>
        <p:spPr>
          <a:xfrm>
            <a:off x="381000" y="1295400"/>
            <a:ext cx="8229600" cy="5105400"/>
          </a:xfrm>
        </p:spPr>
        <p:txBody>
          <a:bodyPr/>
          <a:lstStyle/>
          <a:p>
            <a:pPr eaLnBrk="1" hangingPunct="1">
              <a:buFont typeface="Georgia" panose="02040502050405020303" pitchFamily="18" charset="0"/>
              <a:buNone/>
            </a:pPr>
            <a:r>
              <a:rPr lang="en-US" altLang="en-US" b="1" smtClean="0"/>
              <a:t>Facts:</a:t>
            </a:r>
            <a:r>
              <a:rPr lang="en-US" altLang="en-US" smtClean="0"/>
              <a:t> Shaddock received incorrect advice from the council about land development.</a:t>
            </a:r>
          </a:p>
          <a:p>
            <a:pPr eaLnBrk="1" hangingPunct="1">
              <a:buFont typeface="Georgia" panose="02040502050405020303" pitchFamily="18" charset="0"/>
              <a:buNone/>
            </a:pPr>
            <a:r>
              <a:rPr lang="en-US" altLang="en-US" smtClean="0"/>
              <a:t>Shaddock based his investment decision on that advice. Council reneged on permit.</a:t>
            </a:r>
          </a:p>
          <a:p>
            <a:pPr eaLnBrk="1" hangingPunct="1">
              <a:buFont typeface="Georgia" panose="02040502050405020303" pitchFamily="18" charset="0"/>
              <a:buNone/>
            </a:pPr>
            <a:r>
              <a:rPr lang="en-US" altLang="en-US" smtClean="0"/>
              <a:t>Shaddock sued for negligent advice.</a:t>
            </a:r>
          </a:p>
          <a:p>
            <a:pPr eaLnBrk="1" hangingPunct="1">
              <a:buFont typeface="Georgia" panose="02040502050405020303" pitchFamily="18" charset="0"/>
              <a:buNone/>
            </a:pPr>
            <a:endParaRPr lang="en-US" altLang="en-US" smtClean="0"/>
          </a:p>
          <a:p>
            <a:pPr eaLnBrk="1" hangingPunct="1">
              <a:buFont typeface="Georgia" panose="02040502050405020303" pitchFamily="18" charset="0"/>
              <a:buNone/>
            </a:pPr>
            <a:r>
              <a:rPr lang="en-US" altLang="en-US" b="1" smtClean="0"/>
              <a:t>Decision: </a:t>
            </a:r>
            <a:r>
              <a:rPr lang="en-US" altLang="en-US" smtClean="0"/>
              <a:t>Found in favour of Shaddock. He based his investment decision on the advice.</a:t>
            </a:r>
          </a:p>
          <a:p>
            <a:pPr eaLnBrk="1" hangingPunct="1">
              <a:buFont typeface="Georgia" panose="02040502050405020303" pitchFamily="18" charset="0"/>
              <a:buNone/>
            </a:pPr>
            <a:endParaRPr lang="en-US" altLang="en-US" smtClean="0"/>
          </a:p>
          <a:p>
            <a:pPr eaLnBrk="1" hangingPunct="1">
              <a:buFont typeface="Georgia" panose="02040502050405020303" pitchFamily="18" charset="0"/>
              <a:buNone/>
            </a:pPr>
            <a:r>
              <a:rPr lang="en-US" altLang="en-US" b="1" smtClean="0"/>
              <a:t>Ratio: </a:t>
            </a:r>
            <a:r>
              <a:rPr lang="en-US" altLang="en-US" smtClean="0"/>
              <a:t>The duty of care is on the Council who knew his investment was based on their advice.</a:t>
            </a:r>
            <a:endParaRPr lang="en-US" altLang="en-US" b="1"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p:cNvSpPr>
          <p:nvPr>
            <p:ph type="title"/>
          </p:nvPr>
        </p:nvSpPr>
        <p:spPr/>
        <p:txBody>
          <a:bodyPr/>
          <a:lstStyle/>
          <a:p>
            <a:pPr algn="ctr" eaLnBrk="1" hangingPunct="1"/>
            <a:r>
              <a:rPr lang="en-US" altLang="en-US" smtClean="0"/>
              <a:t>Ratio Decidendi</a:t>
            </a:r>
          </a:p>
        </p:txBody>
      </p:sp>
      <p:sp>
        <p:nvSpPr>
          <p:cNvPr id="36867" name="Rectangle 3"/>
          <p:cNvSpPr>
            <a:spLocks noGrp="1"/>
          </p:cNvSpPr>
          <p:nvPr>
            <p:ph type="body" idx="1"/>
          </p:nvPr>
        </p:nvSpPr>
        <p:spPr/>
        <p:txBody>
          <a:bodyPr/>
          <a:lstStyle/>
          <a:p>
            <a:pPr eaLnBrk="1" hangingPunct="1"/>
            <a:r>
              <a:rPr lang="en-US" altLang="en-US" smtClean="0"/>
              <a:t>Find the material facts of a case and summarise them.</a:t>
            </a:r>
          </a:p>
          <a:p>
            <a:pPr eaLnBrk="1" hangingPunct="1"/>
            <a:r>
              <a:rPr lang="en-US" altLang="en-US" smtClean="0"/>
              <a:t>Material facts are vital to the reasoning in the case (Reason for the decision)</a:t>
            </a:r>
          </a:p>
          <a:p>
            <a:pPr eaLnBrk="1" hangingPunct="1"/>
            <a:endParaRPr lang="en-US" altLang="en-US" smtClean="0"/>
          </a:p>
          <a:p>
            <a:pPr eaLnBrk="1" hangingPunct="1"/>
            <a:r>
              <a:rPr lang="en-US" altLang="en-US" smtClean="0"/>
              <a:t>It is the ratio decidendi and the material facts that are considered when deciding cases in the future.</a:t>
            </a:r>
          </a:p>
          <a:p>
            <a:pPr eaLnBrk="1" hangingPunct="1"/>
            <a:endParaRPr lang="en-US" altLang="en-US"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p:cNvSpPr>
          <p:nvPr>
            <p:ph type="title"/>
          </p:nvPr>
        </p:nvSpPr>
        <p:spPr/>
        <p:txBody>
          <a:bodyPr/>
          <a:lstStyle/>
          <a:p>
            <a:pPr algn="ctr" eaLnBrk="1" hangingPunct="1"/>
            <a:r>
              <a:rPr lang="en-US" altLang="en-US" smtClean="0"/>
              <a:t>Ratio Decidendi</a:t>
            </a:r>
          </a:p>
        </p:txBody>
      </p:sp>
      <p:sp>
        <p:nvSpPr>
          <p:cNvPr id="37891" name="Rectangle 3"/>
          <p:cNvSpPr>
            <a:spLocks noGrp="1"/>
          </p:cNvSpPr>
          <p:nvPr>
            <p:ph type="body" idx="1"/>
          </p:nvPr>
        </p:nvSpPr>
        <p:spPr/>
        <p:txBody>
          <a:bodyPr/>
          <a:lstStyle/>
          <a:p>
            <a:pPr eaLnBrk="1" hangingPunct="1"/>
            <a:r>
              <a:rPr lang="en-US" altLang="en-US" smtClean="0"/>
              <a:t>Ever wondered what all the volumns of law books are in a lawyers chambers?</a:t>
            </a:r>
          </a:p>
          <a:p>
            <a:pPr eaLnBrk="1" hangingPunct="1"/>
            <a:r>
              <a:rPr lang="en-US" altLang="en-US" smtClean="0"/>
              <a:t>They are case law and</a:t>
            </a:r>
          </a:p>
          <a:p>
            <a:pPr eaLnBrk="1" hangingPunct="1"/>
            <a:r>
              <a:rPr lang="en-US" altLang="en-US" smtClean="0"/>
              <a:t>Law journals which summarise cases.</a:t>
            </a:r>
          </a:p>
          <a:p>
            <a:pPr eaLnBrk="1" hangingPunct="1"/>
            <a:endParaRPr lang="en-US" altLang="en-US" smtClean="0"/>
          </a:p>
          <a:p>
            <a:pPr eaLnBrk="1" hangingPunct="1"/>
            <a:r>
              <a:rPr lang="en-US" altLang="en-US" smtClean="0"/>
              <a:t>Ratio Decidendi of a case may be explained more clearly in a later case that considers it and then uses it in binding precedent.</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p:cNvSpPr>
          <p:nvPr>
            <p:ph type="title"/>
          </p:nvPr>
        </p:nvSpPr>
        <p:spPr/>
        <p:txBody>
          <a:bodyPr/>
          <a:lstStyle/>
          <a:p>
            <a:pPr algn="ctr" eaLnBrk="1" hangingPunct="1"/>
            <a:r>
              <a:rPr lang="en-US" altLang="en-US" smtClean="0"/>
              <a:t>Binding Precedent</a:t>
            </a:r>
          </a:p>
        </p:txBody>
      </p:sp>
      <p:sp>
        <p:nvSpPr>
          <p:cNvPr id="38915" name="Rectangle 3"/>
          <p:cNvSpPr>
            <a:spLocks noGrp="1"/>
          </p:cNvSpPr>
          <p:nvPr>
            <p:ph type="body" idx="1"/>
          </p:nvPr>
        </p:nvSpPr>
        <p:spPr/>
        <p:txBody>
          <a:bodyPr/>
          <a:lstStyle/>
          <a:p>
            <a:pPr eaLnBrk="1" hangingPunct="1"/>
            <a:r>
              <a:rPr lang="en-US" altLang="en-US" smtClean="0"/>
              <a:t>Must be from the same hierarchy of courts.</a:t>
            </a:r>
          </a:p>
          <a:p>
            <a:pPr eaLnBrk="1" hangingPunct="1"/>
            <a:r>
              <a:rPr lang="en-US" altLang="en-US" smtClean="0"/>
              <a:t>Can be from a superior court (higher in authority)</a:t>
            </a:r>
          </a:p>
          <a:p>
            <a:pPr eaLnBrk="1" hangingPunct="1"/>
            <a:r>
              <a:rPr lang="en-US" altLang="en-US" smtClean="0"/>
              <a:t>High court not bound by previous decisions but follows them unless it isn’t good law.</a:t>
            </a:r>
          </a:p>
          <a:p>
            <a:pPr eaLnBrk="1" hangingPunct="1">
              <a:buFont typeface="Georgia" panose="02040502050405020303" pitchFamily="18" charset="0"/>
              <a:buNone/>
            </a:pPr>
            <a:r>
              <a:rPr lang="en-US" altLang="en-US" smtClean="0"/>
              <a:t>  High court looks at outdated matters eg technology, circumstances or change in society’s attitudes (Lets not go there)</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p:cNvSpPr>
          <p:nvPr>
            <p:ph type="title"/>
          </p:nvPr>
        </p:nvSpPr>
        <p:spPr/>
        <p:txBody>
          <a:bodyPr/>
          <a:lstStyle/>
          <a:p>
            <a:pPr algn="ctr" eaLnBrk="1" hangingPunct="1"/>
            <a:r>
              <a:rPr lang="en-US" altLang="en-US" smtClean="0"/>
              <a:t>Persuasive Precedent</a:t>
            </a:r>
          </a:p>
        </p:txBody>
      </p:sp>
      <p:sp>
        <p:nvSpPr>
          <p:cNvPr id="39939" name="Rectangle 3"/>
          <p:cNvSpPr>
            <a:spLocks noGrp="1"/>
          </p:cNvSpPr>
          <p:nvPr>
            <p:ph type="body" idx="1"/>
          </p:nvPr>
        </p:nvSpPr>
        <p:spPr/>
        <p:txBody>
          <a:bodyPr/>
          <a:lstStyle/>
          <a:p>
            <a:pPr eaLnBrk="1" hangingPunct="1"/>
            <a:r>
              <a:rPr lang="en-US" altLang="en-US" smtClean="0"/>
              <a:t>Not binding on lower courts.</a:t>
            </a:r>
          </a:p>
          <a:p>
            <a:pPr eaLnBrk="1" hangingPunct="1"/>
            <a:r>
              <a:rPr lang="en-US" altLang="en-US" smtClean="0"/>
              <a:t>Are noteworthy though and have high regard.</a:t>
            </a:r>
          </a:p>
          <a:p>
            <a:pPr eaLnBrk="1" hangingPunct="1"/>
            <a:r>
              <a:rPr lang="en-US" altLang="en-US" smtClean="0"/>
              <a:t>Can be from overseas courts</a:t>
            </a:r>
          </a:p>
          <a:p>
            <a:pPr eaLnBrk="1" hangingPunct="1">
              <a:buFont typeface="Georgia" panose="02040502050405020303" pitchFamily="18" charset="0"/>
              <a:buNone/>
            </a:pPr>
            <a:r>
              <a:rPr lang="en-US" altLang="en-US" smtClean="0"/>
              <a:t>Eg International law matters like internet law etc</a:t>
            </a:r>
          </a:p>
          <a:p>
            <a:pPr eaLnBrk="1" hangingPunct="1"/>
            <a:r>
              <a:rPr lang="en-US" altLang="en-US" smtClean="0"/>
              <a:t>Can be from courts on a lower level.</a:t>
            </a:r>
          </a:p>
          <a:p>
            <a:pPr eaLnBrk="1" hangingPunct="1"/>
            <a:endParaRPr lang="en-US" altLang="en-US" smtClean="0"/>
          </a:p>
          <a:p>
            <a:pPr eaLnBrk="1" hangingPunct="1"/>
            <a:r>
              <a:rPr lang="en-US" altLang="en-US" b="1" i="1" smtClean="0"/>
              <a:t>Obiter Dictum </a:t>
            </a:r>
            <a:r>
              <a:rPr lang="en-US" altLang="en-US" smtClean="0"/>
              <a:t>– other information contained in a judgement that may bring relevance to the Ratio.</a:t>
            </a:r>
            <a:endParaRPr lang="en-US" altLang="en-US" b="1" i="1" smtClean="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p:cNvSpPr>
          <p:nvPr>
            <p:ph type="title"/>
          </p:nvPr>
        </p:nvSpPr>
        <p:spPr/>
        <p:txBody>
          <a:bodyPr/>
          <a:lstStyle/>
          <a:p>
            <a:pPr algn="ctr" eaLnBrk="1" hangingPunct="1"/>
            <a:r>
              <a:rPr lang="en-US" altLang="en-US" smtClean="0"/>
              <a:t>Persuasive Precedent</a:t>
            </a:r>
          </a:p>
        </p:txBody>
      </p:sp>
      <p:sp>
        <p:nvSpPr>
          <p:cNvPr id="40963" name="Rectangle 3"/>
          <p:cNvSpPr>
            <a:spLocks noGrp="1"/>
          </p:cNvSpPr>
          <p:nvPr>
            <p:ph type="body" idx="1"/>
          </p:nvPr>
        </p:nvSpPr>
        <p:spPr/>
        <p:txBody>
          <a:bodyPr/>
          <a:lstStyle/>
          <a:p>
            <a:pPr eaLnBrk="1" hangingPunct="1">
              <a:buFont typeface="Georgia" panose="02040502050405020303" pitchFamily="18" charset="0"/>
              <a:buNone/>
            </a:pPr>
            <a:r>
              <a:rPr lang="en-US" altLang="en-US" smtClean="0"/>
              <a:t>Your turn </a:t>
            </a:r>
            <a:endParaRPr lang="en-US" altLang="en-US" b="1" smtClean="0"/>
          </a:p>
          <a:p>
            <a:pPr eaLnBrk="1" hangingPunct="1">
              <a:buFont typeface="Georgia" panose="02040502050405020303" pitchFamily="18" charset="0"/>
              <a:buNone/>
            </a:pPr>
            <a:endParaRPr lang="en-US" altLang="en-US" b="1" smtClean="0"/>
          </a:p>
          <a:p>
            <a:pPr eaLnBrk="1" hangingPunct="1">
              <a:buFont typeface="Georgia" panose="02040502050405020303" pitchFamily="18" charset="0"/>
              <a:buNone/>
            </a:pPr>
            <a:r>
              <a:rPr lang="en-US" altLang="en-US" smtClean="0"/>
              <a:t>Summarise these cases:</a:t>
            </a:r>
          </a:p>
          <a:p>
            <a:pPr eaLnBrk="1" hangingPunct="1">
              <a:buFont typeface="Georgia" panose="02040502050405020303" pitchFamily="18" charset="0"/>
              <a:buNone/>
            </a:pPr>
            <a:r>
              <a:rPr lang="en-US" altLang="en-US" smtClean="0"/>
              <a:t> Donoghue v Stephenson (1932) page 196</a:t>
            </a:r>
          </a:p>
          <a:p>
            <a:pPr eaLnBrk="1" hangingPunct="1">
              <a:buFont typeface="Georgia" panose="02040502050405020303" pitchFamily="18" charset="0"/>
              <a:buNone/>
            </a:pPr>
            <a:r>
              <a:rPr lang="en-US" altLang="en-US" smtClean="0"/>
              <a:t>Grant v Aust Knitting Mills (1936)</a:t>
            </a:r>
          </a:p>
          <a:p>
            <a:pPr eaLnBrk="1" hangingPunct="1">
              <a:buFont typeface="Georgia" panose="02040502050405020303" pitchFamily="18" charset="0"/>
              <a:buNone/>
            </a:pPr>
            <a:endParaRPr lang="en-US" altLang="en-US" smtClean="0"/>
          </a:p>
          <a:p>
            <a:pPr eaLnBrk="1" hangingPunct="1">
              <a:buFont typeface="Georgia" panose="02040502050405020303" pitchFamily="18" charset="0"/>
              <a:buNone/>
            </a:pPr>
            <a:r>
              <a:rPr lang="en-US" altLang="en-US" smtClean="0"/>
              <a:t>Hedley Byrne &amp; Co Ltd v Heller (1964)</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370</TotalTime>
  <Words>1801</Words>
  <Application>Microsoft Office PowerPoint</Application>
  <PresentationFormat>On-screen Show (4:3)</PresentationFormat>
  <Paragraphs>198</Paragraphs>
  <Slides>35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Arial</vt:lpstr>
      <vt:lpstr>Calibri</vt:lpstr>
      <vt:lpstr>Georgia</vt:lpstr>
      <vt:lpstr>Trebuchet MS</vt:lpstr>
      <vt:lpstr>Wingdings 2</vt:lpstr>
      <vt:lpstr>Urban</vt:lpstr>
      <vt:lpstr>Peter F Hughes © Legal Studies 2017</vt:lpstr>
      <vt:lpstr>The Braidwood Tree</vt:lpstr>
      <vt:lpstr>THE CLARKE BROTHERS</vt:lpstr>
      <vt:lpstr>JUSTICE AND THE COURTS</vt:lpstr>
      <vt:lpstr>Ratio Decidendi</vt:lpstr>
      <vt:lpstr>OUTCOME of this Part of UNIT 3</vt:lpstr>
      <vt:lpstr>What can we expect in this Outcome?</vt:lpstr>
      <vt:lpstr>Exam Technique</vt:lpstr>
      <vt:lpstr>Exam Technique</vt:lpstr>
      <vt:lpstr>Common Law</vt:lpstr>
      <vt:lpstr>Common Law</vt:lpstr>
      <vt:lpstr>How a Court makes Law</vt:lpstr>
      <vt:lpstr>How a Court makes Law</vt:lpstr>
      <vt:lpstr>The Ability of our Legal System to keep up to date in modern times.</vt:lpstr>
      <vt:lpstr>Restrictions to judge-made law.</vt:lpstr>
      <vt:lpstr>Restrictions to judge-made law.</vt:lpstr>
      <vt:lpstr>The Doctrine of Precedent</vt:lpstr>
      <vt:lpstr>The Doctrine of Precedent</vt:lpstr>
      <vt:lpstr>The Doctrine of Precedent</vt:lpstr>
      <vt:lpstr>The Doctrine of Precedent</vt:lpstr>
      <vt:lpstr>The Doctrine of Precedent</vt:lpstr>
      <vt:lpstr>The Doctrine of Precedent</vt:lpstr>
      <vt:lpstr>The Doctrine of Precedent</vt:lpstr>
      <vt:lpstr>The Doctrine of Precedent</vt:lpstr>
      <vt:lpstr>The Doctrine of Precedent</vt:lpstr>
      <vt:lpstr>The Doctrine of Precedent</vt:lpstr>
      <vt:lpstr>How the Doctrine of Precedent Operates</vt:lpstr>
      <vt:lpstr>Stare Decisis</vt:lpstr>
      <vt:lpstr>Ratio Decidendi</vt:lpstr>
      <vt:lpstr>Shaddock v Parramatta CC (1981)</vt:lpstr>
      <vt:lpstr>Ratio Decidendi</vt:lpstr>
      <vt:lpstr>Ratio Decidendi</vt:lpstr>
      <vt:lpstr>Binding Precedent</vt:lpstr>
      <vt:lpstr>Persuasive Precedent</vt:lpstr>
      <vt:lpstr>Persuasive Precedent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Peter F Hughes © Legal Studies 2012</dc:title>
  <dc:creator>phughes.melbourne</dc:creator>
  <cp:lastModifiedBy>Peter Hughes</cp:lastModifiedBy>
  <cp:revision>86</cp:revision>
  <dcterms:created xsi:type="dcterms:W3CDTF">2012-03-19T20:20:40Z</dcterms:created>
  <dcterms:modified xsi:type="dcterms:W3CDTF">2017-05-16T04:19:23Z</dcterms:modified>
</cp:coreProperties>
</file>