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8"/>
  </p:handoutMasterIdLst>
  <p:sldIdLst>
    <p:sldId id="256" r:id="rId2"/>
    <p:sldId id="258" r:id="rId3"/>
    <p:sldId id="259" r:id="rId4"/>
    <p:sldId id="273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59FB8DC-3EF2-4AD3-9097-9F25D4AAA5E2}" type="datetimeFigureOut">
              <a:rPr lang="en-US"/>
              <a:pPr>
                <a:defRPr/>
              </a:pPr>
              <a:t>5/16/2017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4F36AE-F2EF-46DE-A97F-CC4E0ACFBB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9073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3" name="Rounded Rectangle 12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0" name="Date Placeholder 25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407BDFE-903B-4435-A24B-A12B2C601AE1}" type="datetimeFigureOut">
              <a:rPr lang="en-US"/>
              <a:pPr>
                <a:defRPr/>
              </a:pPr>
              <a:t>5/16/2017</a:t>
            </a:fld>
            <a:endParaRPr lang="en-US" dirty="0"/>
          </a:p>
        </p:txBody>
      </p:sp>
      <p:sp>
        <p:nvSpPr>
          <p:cNvPr id="21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85FC3-7F3B-4393-8290-C245104532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2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820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3FE3D-381B-4688-AC62-1AAAFC518610}" type="datetimeFigureOut">
              <a:rPr lang="en-US"/>
              <a:pPr>
                <a:defRPr/>
              </a:pPr>
              <a:t>5/16/2017</a:t>
            </a:fld>
            <a:endParaRPr lang="en-US" dirty="0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42FB-46A2-4F40-B0F3-18B2265235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8428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" name="Date Placeholder 2"/>
          <p:cNvSpPr>
            <a:spLocks noGrp="1"/>
          </p:cNvSpPr>
          <p:nvPr>
            <p:ph type="dt" sz="half" idx="2"/>
          </p:nvPr>
        </p:nvSpPr>
        <p:spPr>
          <a:xfrm>
            <a:off x="6583363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B4EEE14-F5C4-4262-B4FA-43E5A5AE7A9F}" type="datetimeFigureOut">
              <a:rPr lang="en-US"/>
              <a:pPr>
                <a:defRPr/>
              </a:pPr>
              <a:t>5/16/2017</a:t>
            </a:fld>
            <a:endParaRPr lang="en-US" dirty="0"/>
          </a:p>
        </p:txBody>
      </p:sp>
      <p:sp>
        <p:nvSpPr>
          <p:cNvPr id="2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46A15E0-0C2A-4DE3-9DCA-ED8336E09F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•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buChar char="▫"/>
        <a:defRPr sz="2600" kern="1200">
          <a:solidFill>
            <a:schemeClr val="accent2"/>
          </a:solidFill>
          <a:latin typeface="Arial" charset="0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Arial" charset="0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Arial" charset="0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▫"/>
        <a:defRPr sz="2000" kern="1200">
          <a:solidFill>
            <a:srgbClr val="A04DA3"/>
          </a:solidFill>
          <a:latin typeface="Arial" charset="0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/>
        <p:txBody>
          <a:bodyPr anchor="b"/>
          <a:lstStyle/>
          <a:p>
            <a:pPr eaLnBrk="1" hangingPunct="1"/>
            <a:r>
              <a:rPr lang="en-US" altLang="en-US" sz="4400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Peter F Hughes </a:t>
            </a:r>
            <a:br>
              <a:rPr lang="en-US" altLang="en-US" sz="4400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</a:br>
            <a:r>
              <a:rPr lang="en-US" altLang="en-US" sz="4400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Legal Studies 2017</a:t>
            </a:r>
            <a:br>
              <a:rPr lang="en-US" altLang="en-US" sz="4400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</a:br>
            <a:r>
              <a:rPr lang="en-US" altLang="en-US" sz="4400" b="1" dirty="0" err="1" smtClean="0">
                <a:solidFill>
                  <a:schemeClr val="tx1"/>
                </a:solidFill>
                <a:latin typeface="Trebuchet MS" panose="020B0603020202020204" pitchFamily="34" charset="0"/>
              </a:rPr>
              <a:t>Robinvale</a:t>
            </a:r>
            <a:r>
              <a:rPr lang="en-US" altLang="en-US" sz="4400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 College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900488"/>
            <a:ext cx="8153400" cy="1752600"/>
          </a:xfrm>
        </p:spPr>
        <p:txBody>
          <a:bodyPr/>
          <a:lstStyle/>
          <a:p>
            <a:pPr marL="63500" indent="0" eaLnBrk="1" hangingPunct="1">
              <a:buFont typeface="Georgia" panose="02040502050405020303" pitchFamily="18" charset="0"/>
              <a:buNone/>
            </a:pPr>
            <a:r>
              <a:rPr lang="en-US" altLang="en-US" sz="3200" smtClean="0">
                <a:solidFill>
                  <a:schemeClr val="tx2"/>
                </a:solidFill>
                <a:latin typeface="Georgia" panose="02040502050405020303" pitchFamily="18" charset="0"/>
              </a:rPr>
              <a:t>UNIT 3</a:t>
            </a:r>
          </a:p>
          <a:p>
            <a:pPr marL="63500" indent="0" eaLnBrk="1" hangingPunct="1">
              <a:buFont typeface="Georgia" panose="02040502050405020303" pitchFamily="18" charset="0"/>
              <a:buNone/>
            </a:pPr>
            <a:r>
              <a:rPr lang="en-US" altLang="en-US" sz="3200" smtClean="0">
                <a:solidFill>
                  <a:schemeClr val="tx2"/>
                </a:solidFill>
                <a:latin typeface="Georgia" panose="02040502050405020303" pitchFamily="18" charset="0"/>
              </a:rPr>
              <a:t>CHAPTER FIVE</a:t>
            </a:r>
          </a:p>
          <a:p>
            <a:pPr marL="63500" indent="0" eaLnBrk="1" hangingPunct="1">
              <a:buFont typeface="Georgia" panose="02040502050405020303" pitchFamily="18" charset="0"/>
              <a:buNone/>
            </a:pPr>
            <a:r>
              <a:rPr lang="en-US" altLang="en-US" sz="3200" smtClean="0">
                <a:solidFill>
                  <a:schemeClr val="tx2"/>
                </a:solidFill>
                <a:latin typeface="Georgia" panose="02040502050405020303" pitchFamily="18" charset="0"/>
              </a:rPr>
              <a:t>PART 3            </a:t>
            </a:r>
          </a:p>
          <a:p>
            <a:pPr marL="63500" indent="0" eaLnBrk="1" hangingPunct="1">
              <a:buFont typeface="Georgia" panose="02040502050405020303" pitchFamily="18" charset="0"/>
              <a:buNone/>
            </a:pPr>
            <a:r>
              <a:rPr lang="en-US" altLang="en-US" sz="3200" smtClean="0">
                <a:solidFill>
                  <a:schemeClr val="tx2"/>
                </a:solidFill>
                <a:latin typeface="Georgia" panose="02040502050405020303" pitchFamily="18" charset="0"/>
              </a:rPr>
              <a:t>The Role of the Courts</a:t>
            </a:r>
          </a:p>
          <a:p>
            <a:pPr marL="63500" indent="0" eaLnBrk="1" hangingPunct="1">
              <a:buFont typeface="Georgia" panose="02040502050405020303" pitchFamily="18" charset="0"/>
              <a:buNone/>
            </a:pPr>
            <a:r>
              <a:rPr lang="en-US" altLang="en-US" sz="3200" smtClean="0">
                <a:solidFill>
                  <a:schemeClr val="tx2"/>
                </a:solidFill>
                <a:latin typeface="Georgia" panose="02040502050405020303" pitchFamily="18" charset="0"/>
              </a:rPr>
              <a:t>CASE LAW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Interpretation of Past Decisions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Georgia" panose="02040502050405020303" pitchFamily="18" charset="0"/>
              <a:buNone/>
            </a:pPr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Courts interpreting words from a case that has a precedent in it.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Some courts are bound by previous decisions.</a:t>
            </a:r>
          </a:p>
          <a:p>
            <a:pPr>
              <a:buFont typeface="Georgia" panose="02040502050405020303" pitchFamily="18" charset="0"/>
              <a:buNone/>
            </a:pPr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Other courts may distinguish, overrule, disapprove or reverse a past decision.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mtClean="0">
                <a:latin typeface="Arial" panose="020B0604020202020204" pitchFamily="34" charset="0"/>
              </a:rPr>
              <a:t>Interpretation of Past Decisions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>
                <a:latin typeface="Arial" panose="020B0604020202020204" pitchFamily="34" charset="0"/>
              </a:rPr>
              <a:t>Decisions may be broadened</a:t>
            </a:r>
          </a:p>
          <a:p>
            <a:r>
              <a:rPr lang="en-US" altLang="en-US" dirty="0" smtClean="0">
                <a:latin typeface="Arial" panose="020B0604020202020204" pitchFamily="34" charset="0"/>
              </a:rPr>
              <a:t>Decisions can be narrowed</a:t>
            </a:r>
          </a:p>
          <a:p>
            <a:endParaRPr lang="en-US" altLang="en-US" dirty="0" smtClean="0">
              <a:latin typeface="Arial" panose="020B0604020202020204" pitchFamily="34" charset="0"/>
            </a:endParaRPr>
          </a:p>
          <a:p>
            <a:r>
              <a:rPr lang="en-US" altLang="en-US" dirty="0" smtClean="0">
                <a:latin typeface="Arial" panose="020B0604020202020204" pitchFamily="34" charset="0"/>
              </a:rPr>
              <a:t>New cases often are confronted with this as the precedent is examined and applied.</a:t>
            </a:r>
          </a:p>
          <a:p>
            <a:endParaRPr lang="en-US" altLang="en-US" dirty="0" smtClean="0">
              <a:latin typeface="Arial" panose="020B0604020202020204" pitchFamily="34" charset="0"/>
            </a:endParaRPr>
          </a:p>
          <a:p>
            <a:r>
              <a:rPr lang="en-US" altLang="en-US" dirty="0" smtClean="0">
                <a:latin typeface="Arial" panose="020B0604020202020204" pitchFamily="34" charset="0"/>
              </a:rPr>
              <a:t>Sometimes we wait until the High Court of Aust. Can clarify that area of the law </a:t>
            </a:r>
            <a:r>
              <a:rPr lang="en-US" altLang="en-US" dirty="0" err="1" smtClean="0">
                <a:latin typeface="Arial" panose="020B0604020202020204" pitchFamily="34" charset="0"/>
              </a:rPr>
              <a:t>eg</a:t>
            </a:r>
            <a:r>
              <a:rPr lang="en-US" altLang="en-US" dirty="0" smtClean="0">
                <a:latin typeface="Arial" panose="020B0604020202020204" pitchFamily="34" charset="0"/>
              </a:rPr>
              <a:t> Wooten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 idx="4294967295"/>
          </p:nvPr>
        </p:nvSpPr>
        <p:spPr>
          <a:xfrm>
            <a:off x="3100435" y="592500"/>
            <a:ext cx="5562600" cy="609600"/>
          </a:xfrm>
        </p:spPr>
        <p:txBody>
          <a:bodyPr/>
          <a:lstStyle/>
          <a:p>
            <a:pPr algn="ctr"/>
            <a:r>
              <a:rPr lang="en-US" altLang="en-US" sz="2400" dirty="0" smtClean="0">
                <a:latin typeface="Arial" panose="020B0604020202020204" pitchFamily="34" charset="0"/>
              </a:rPr>
              <a:t>Parliament’s Intention – the wording of an Act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4294967295"/>
          </p:nvPr>
        </p:nvSpPr>
        <p:spPr>
          <a:xfrm>
            <a:off x="1600200" y="1600200"/>
            <a:ext cx="7543800" cy="2306759"/>
          </a:xfrm>
        </p:spPr>
        <p:txBody>
          <a:bodyPr/>
          <a:lstStyle/>
          <a:p>
            <a:pPr marL="109537" indent="0" algn="ctr">
              <a:buNone/>
            </a:pPr>
            <a:r>
              <a:rPr lang="en-US" altLang="en-US" dirty="0" smtClean="0">
                <a:latin typeface="Arial" panose="020B0604020202020204" pitchFamily="34" charset="0"/>
              </a:rPr>
              <a:t>	</a:t>
            </a:r>
            <a:r>
              <a:rPr lang="en-US" altLang="en-US" dirty="0" err="1" smtClean="0">
                <a:latin typeface="Arial" panose="020B0604020202020204" pitchFamily="34" charset="0"/>
              </a:rPr>
              <a:t>Deing</a:t>
            </a:r>
            <a:r>
              <a:rPr lang="en-US" altLang="en-US" dirty="0" smtClean="0">
                <a:latin typeface="Arial" panose="020B0604020202020204" pitchFamily="34" charset="0"/>
              </a:rPr>
              <a:t> v </a:t>
            </a:r>
            <a:r>
              <a:rPr lang="en-US" altLang="en-US" dirty="0" err="1" smtClean="0">
                <a:latin typeface="Arial" panose="020B0604020202020204" pitchFamily="34" charset="0"/>
              </a:rPr>
              <a:t>Tarola</a:t>
            </a:r>
            <a:r>
              <a:rPr lang="en-US" altLang="en-US" dirty="0" smtClean="0">
                <a:latin typeface="Arial" panose="020B0604020202020204" pitchFamily="34" charset="0"/>
              </a:rPr>
              <a:t> 1993 SC VR162</a:t>
            </a:r>
          </a:p>
          <a:p>
            <a:pPr marL="109537" indent="0" algn="ctr">
              <a:buNone/>
            </a:pPr>
            <a:r>
              <a:rPr lang="en-US" altLang="en-US" dirty="0" smtClean="0">
                <a:latin typeface="Arial" panose="020B0604020202020204" pitchFamily="34" charset="0"/>
              </a:rPr>
              <a:t>(The studded belt case)</a:t>
            </a:r>
          </a:p>
          <a:p>
            <a:pPr marL="109537" indent="0">
              <a:buNone/>
            </a:pPr>
            <a:r>
              <a:rPr lang="en-US" altLang="en-US" sz="2000" i="1" dirty="0" smtClean="0">
                <a:latin typeface="Arial" panose="020B0604020202020204" pitchFamily="34" charset="0"/>
              </a:rPr>
              <a:t>Court defines what is a ‘controlled weapon’</a:t>
            </a:r>
          </a:p>
          <a:p>
            <a:pPr marL="109537" indent="0">
              <a:buNone/>
            </a:pPr>
            <a:endParaRPr lang="en-US" altLang="en-US" sz="2000" i="1" dirty="0">
              <a:latin typeface="Arial" panose="020B0604020202020204" pitchFamily="34" charset="0"/>
            </a:endParaRPr>
          </a:p>
          <a:p>
            <a:pPr marL="109537" indent="0">
              <a:buNone/>
            </a:pPr>
            <a:endParaRPr lang="en-US" altLang="en-US" sz="2000" i="1" dirty="0" smtClean="0">
              <a:latin typeface="Arial" panose="020B0604020202020204" pitchFamily="34" charset="0"/>
            </a:endParaRPr>
          </a:p>
          <a:p>
            <a:pPr marL="109537" indent="0">
              <a:buNone/>
            </a:pPr>
            <a:endParaRPr lang="en-US" altLang="en-US" sz="2000" i="1" dirty="0" smtClean="0">
              <a:latin typeface="Arial" panose="020B0604020202020204" pitchFamily="34" charset="0"/>
            </a:endParaRPr>
          </a:p>
          <a:p>
            <a:pPr marL="109537" indent="0">
              <a:buNone/>
            </a:pPr>
            <a:endParaRPr lang="en-US" altLang="en-US" sz="2000" i="1" dirty="0" smtClean="0">
              <a:latin typeface="Arial" panose="020B0604020202020204" pitchFamily="34" charset="0"/>
            </a:endParaRPr>
          </a:p>
        </p:txBody>
      </p:sp>
      <p:pic>
        <p:nvPicPr>
          <p:cNvPr id="1026" name="Picture 2" descr="http://4.styleengine.com/wp-content/blogs.dir/7/files/2012/08/Burberry-Prorosum-Gold-Studded-Leather-Belt-UpscaleHype.jpeg?642e0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1" y="-136525"/>
            <a:ext cx="2643234" cy="143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mh.com.au/content/dam/images/g/k/i/3/2/5/image.related.articleLeadwide.620x349.gkhubu.png/14545626007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85" y="3429000"/>
            <a:ext cx="59055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11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mtClean="0">
                <a:latin typeface="Arial" panose="020B0604020202020204" pitchFamily="34" charset="0"/>
              </a:rPr>
              <a:t>Interpretation of Past Decisions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Judges in Courts of Appeal and the Supreme Court of Victoria will include the reason for their judgement at the end of the case.</a:t>
            </a:r>
          </a:p>
          <a:p>
            <a:pPr>
              <a:buFont typeface="Georgia" panose="02040502050405020303" pitchFamily="18" charset="0"/>
              <a:buNone/>
            </a:pPr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This is where the Ratio Decidendi is located.</a:t>
            </a:r>
          </a:p>
          <a:p>
            <a:pPr>
              <a:buFont typeface="Georgia" panose="02040502050405020303" pitchFamily="18" charset="0"/>
              <a:buNone/>
            </a:pPr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It is the part the majority of judges have chosen as their reason for the decision.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mtClean="0">
                <a:latin typeface="Arial" panose="020B0604020202020204" pitchFamily="34" charset="0"/>
              </a:rPr>
              <a:t>Statutory Interpretation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Another avenue apart from precedent where judges can make law.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State = Law = Act of Parliament.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Interpretation of Parliament’s acts gives them meaning.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Judges are best positioned for this interpretation and comment through cases.</a:t>
            </a:r>
          </a:p>
          <a:p>
            <a:pPr>
              <a:buFont typeface="Georgia" panose="02040502050405020303" pitchFamily="18" charset="0"/>
              <a:buNone/>
            </a:pPr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mtClean="0">
                <a:latin typeface="Arial" panose="020B0604020202020204" pitchFamily="34" charset="0"/>
              </a:rPr>
              <a:t>Statutory Interpretation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Judge’s reasoning following an interpretation of a statute in a case provides precedent.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This new precedent becomes law alongside the statute.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Judges are adding to existing law.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Judges are clarifying what the law 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Statutory Interpretation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In a future case with similar facts that involves the same law, the new precedent becomes part of that law.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pPr>
              <a:buFont typeface="Georgia" panose="02040502050405020303" pitchFamily="18" charset="0"/>
              <a:buNone/>
            </a:pPr>
            <a:r>
              <a:rPr lang="en-US" altLang="en-US" smtClean="0">
                <a:latin typeface="Arial" panose="020B0604020202020204" pitchFamily="34" charset="0"/>
              </a:rPr>
              <a:t>HOW?????</a:t>
            </a:r>
          </a:p>
          <a:p>
            <a:pPr>
              <a:buFont typeface="Georgia" panose="02040502050405020303" pitchFamily="18" charset="0"/>
              <a:buNone/>
            </a:pPr>
            <a:endParaRPr lang="en-US" altLang="en-US" smtClean="0">
              <a:latin typeface="Arial" panose="020B0604020202020204" pitchFamily="34" charset="0"/>
            </a:endParaRPr>
          </a:p>
          <a:p>
            <a:pPr>
              <a:buFont typeface="Georgia" panose="02040502050405020303" pitchFamily="18" charset="0"/>
              <a:buNone/>
            </a:pPr>
            <a:r>
              <a:rPr lang="en-US" altLang="en-US" smtClean="0">
                <a:latin typeface="Arial" panose="020B0604020202020204" pitchFamily="34" charset="0"/>
              </a:rPr>
              <a:t>By lawyers looking at that case and making a decision if it is similar. The plaintiff’s lawyer might make an opinion at this point.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mtClean="0">
                <a:latin typeface="Arial" panose="020B0604020202020204" pitchFamily="34" charset="0"/>
              </a:rPr>
              <a:t>Statutory Interpretation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Judge’s interpretation adds meaning to the statute.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Their meaning or interpretation can be a guide as to how a future case may be heard.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Judges use several methods in their interpretation of laws of Parliament.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mtClean="0">
                <a:latin typeface="Arial" panose="020B0604020202020204" pitchFamily="34" charset="0"/>
              </a:rPr>
              <a:t>How judges interpret acts.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Words used in acts of Parliament may have a meaning long established in the law.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When a new act is passed, it may contain those words with established meanings.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Remember our dvd on laws being enacted.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It showed the politician sending the draft to legal experts for final wording.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mtClean="0">
                <a:latin typeface="Arial" panose="020B0604020202020204" pitchFamily="34" charset="0"/>
              </a:rPr>
              <a:t>How judges interpret acts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b="1" smtClean="0">
                <a:latin typeface="Arial" panose="020B0604020202020204" pitchFamily="34" charset="0"/>
              </a:rPr>
              <a:t>Intrinsic Materials</a:t>
            </a:r>
          </a:p>
          <a:p>
            <a:pPr>
              <a:buFont typeface="Georgia" panose="02040502050405020303" pitchFamily="18" charset="0"/>
              <a:buNone/>
            </a:pPr>
            <a:r>
              <a:rPr lang="en-US" altLang="en-US" smtClean="0">
                <a:latin typeface="Arial" panose="020B0604020202020204" pitchFamily="34" charset="0"/>
              </a:rPr>
              <a:t>Listed in the act itself</a:t>
            </a:r>
          </a:p>
          <a:p>
            <a:pPr>
              <a:buFont typeface="Georgia" panose="02040502050405020303" pitchFamily="18" charset="0"/>
              <a:buNone/>
            </a:pPr>
            <a:endParaRPr lang="en-US" altLang="en-US" smtClean="0">
              <a:latin typeface="Arial" panose="020B0604020202020204" pitchFamily="34" charset="0"/>
            </a:endParaRPr>
          </a:p>
          <a:p>
            <a:pPr>
              <a:buFont typeface="Georgia" panose="02040502050405020303" pitchFamily="18" charset="0"/>
              <a:buNone/>
            </a:pPr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b="1" smtClean="0">
                <a:latin typeface="Arial" panose="020B0604020202020204" pitchFamily="34" charset="0"/>
              </a:rPr>
              <a:t>Extrinsic materials</a:t>
            </a:r>
          </a:p>
          <a:p>
            <a:pPr>
              <a:buFont typeface="Georgia" panose="02040502050405020303" pitchFamily="18" charset="0"/>
              <a:buNone/>
            </a:pPr>
            <a:r>
              <a:rPr lang="en-US" altLang="en-US" smtClean="0">
                <a:latin typeface="Arial" panose="020B0604020202020204" pitchFamily="34" charset="0"/>
              </a:rPr>
              <a:t>Materials outside the act used in its interpretation.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mtClean="0">
                <a:latin typeface="Arial" panose="020B0604020202020204" pitchFamily="34" charset="0"/>
              </a:rPr>
              <a:t>Intrinsic materials</a:t>
            </a: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The wording in the act itself.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Preambles – eg this is an act to allow development of wind generating plants in rural zones of Victoria.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Schedules (eg depreciation, tax etc etc)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mtClean="0">
                <a:latin typeface="Arial" panose="020B0604020202020204" pitchFamily="34" charset="0"/>
              </a:rPr>
              <a:t>Extrinsic materials</a:t>
            </a:r>
          </a:p>
        </p:txBody>
      </p:sp>
      <p:sp>
        <p:nvSpPr>
          <p:cNvPr id="163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Parliamentary debates ( where the act was created and it might contain reasoning for the enactment) eg: To ensure wind farms are not located too close to residential areas and to  minimize disruption to normal life.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Reports from committees (you know this!!)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Interpretation acts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Legal dictionaries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Legal journals and reports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mtClean="0">
                <a:latin typeface="Arial" panose="020B0604020202020204" pitchFamily="34" charset="0"/>
              </a:rPr>
              <a:t>How judges interpret acts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Often literal meaning of words is used in the interpretation of an act.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Acts themselves may have a definitions page located in them.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Legal Dictionaries give literal meanings to words or convey various meanings relating to the law.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mtClean="0">
                <a:latin typeface="Arial" panose="020B0604020202020204" pitchFamily="34" charset="0"/>
              </a:rPr>
              <a:t>How judges interpret acts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Literal v purposive approach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Literal – words taken at their meaning.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Purposive – purpose of the act, what it was meant to 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en-US" altLang="en-US" smtClean="0">
                <a:latin typeface="Arial" panose="020B0604020202020204" pitchFamily="34" charset="0"/>
              </a:rPr>
              <a:t>How judges interpret acts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Acts Interpretation Act 1901 (Cth)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pPr>
              <a:buFont typeface="Georgia" panose="02040502050405020303" pitchFamily="18" charset="0"/>
              <a:buNone/>
            </a:pPr>
            <a:r>
              <a:rPr lang="en-US" altLang="en-US" smtClean="0">
                <a:latin typeface="Arial" panose="020B0604020202020204" pitchFamily="34" charset="0"/>
              </a:rPr>
              <a:t>This act provides guidance for the courts in interpreting legislation.</a:t>
            </a:r>
          </a:p>
          <a:p>
            <a:pPr>
              <a:buFont typeface="Georgia" panose="02040502050405020303" pitchFamily="18" charset="0"/>
              <a:buNone/>
            </a:pPr>
            <a:r>
              <a:rPr lang="en-US" altLang="en-US" smtClean="0">
                <a:latin typeface="Arial" panose="020B0604020202020204" pitchFamily="34" charset="0"/>
              </a:rPr>
              <a:t>Looks at how we decide what parliaments intention was in enacting the legislations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4_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4_Urban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603</TotalTime>
  <Words>623</Words>
  <Application>Microsoft Office PowerPoint</Application>
  <PresentationFormat>On-screen Show (4:3)</PresentationFormat>
  <Paragraphs>95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Georgia</vt:lpstr>
      <vt:lpstr>Trebuchet MS</vt:lpstr>
      <vt:lpstr>Wingdings 2</vt:lpstr>
      <vt:lpstr>4_Urban</vt:lpstr>
      <vt:lpstr>Peter F Hughes  Legal Studies 2017 Robinvale College</vt:lpstr>
      <vt:lpstr>Interpretation of Past Decisions</vt:lpstr>
      <vt:lpstr>Interpretation of Past Decisions</vt:lpstr>
      <vt:lpstr>Parliament’s Intention – the wording of an Act</vt:lpstr>
      <vt:lpstr>Interpretation of Past Decisions</vt:lpstr>
      <vt:lpstr>Statutory Interpretation</vt:lpstr>
      <vt:lpstr>Statutory Interpretation</vt:lpstr>
      <vt:lpstr>Statutory Interpretation</vt:lpstr>
      <vt:lpstr>Statutory Interpretation</vt:lpstr>
      <vt:lpstr>How judges interpret acts.</vt:lpstr>
      <vt:lpstr>How judges interpret acts</vt:lpstr>
      <vt:lpstr>Intrinsic materials</vt:lpstr>
      <vt:lpstr>Extrinsic materials</vt:lpstr>
      <vt:lpstr>How judges interpret acts</vt:lpstr>
      <vt:lpstr>How judges interpret acts</vt:lpstr>
      <vt:lpstr>How judges interpret acts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Peter F Hughes © Legal Studies 2012</dc:title>
  <dc:creator>phughes.melbourne</dc:creator>
  <cp:lastModifiedBy>Peter Hughes</cp:lastModifiedBy>
  <cp:revision>134</cp:revision>
  <dcterms:created xsi:type="dcterms:W3CDTF">2012-03-19T20:20:40Z</dcterms:created>
  <dcterms:modified xsi:type="dcterms:W3CDTF">2017-05-16T04:23:45Z</dcterms:modified>
</cp:coreProperties>
</file>